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7556500" cy="10693400"/>
  <p:notesSz cx="7556500" cy="106934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9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238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790" y="1803"/>
            <a:ext cx="7558405" cy="10690225"/>
          </a:xfrm>
          <a:custGeom>
            <a:avLst/>
            <a:gdLst/>
            <a:ahLst/>
            <a:cxnLst/>
            <a:rect l="l" t="t" r="r" b="b"/>
            <a:pathLst>
              <a:path w="7558405" h="10690225">
                <a:moveTo>
                  <a:pt x="7558201" y="0"/>
                </a:moveTo>
                <a:lnTo>
                  <a:pt x="0" y="0"/>
                </a:lnTo>
                <a:lnTo>
                  <a:pt x="0" y="10690199"/>
                </a:lnTo>
                <a:lnTo>
                  <a:pt x="7558201" y="10690199"/>
                </a:lnTo>
                <a:lnTo>
                  <a:pt x="7558201" y="0"/>
                </a:lnTo>
                <a:close/>
              </a:path>
            </a:pathLst>
          </a:custGeom>
          <a:solidFill>
            <a:srgbClr val="469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599207"/>
            <a:ext cx="7560309" cy="191770"/>
          </a:xfrm>
          <a:custGeom>
            <a:avLst/>
            <a:gdLst/>
            <a:ahLst/>
            <a:cxnLst/>
            <a:rect l="l" t="t" r="r" b="b"/>
            <a:pathLst>
              <a:path w="7560309" h="191769">
                <a:moveTo>
                  <a:pt x="7560005" y="0"/>
                </a:moveTo>
                <a:lnTo>
                  <a:pt x="0" y="0"/>
                </a:lnTo>
                <a:lnTo>
                  <a:pt x="0" y="191516"/>
                </a:lnTo>
                <a:lnTo>
                  <a:pt x="7560005" y="191516"/>
                </a:lnTo>
                <a:lnTo>
                  <a:pt x="7560005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236963"/>
            <a:ext cx="7560309" cy="27940"/>
          </a:xfrm>
          <a:custGeom>
            <a:avLst/>
            <a:gdLst/>
            <a:ahLst/>
            <a:cxnLst/>
            <a:rect l="l" t="t" r="r" b="b"/>
            <a:pathLst>
              <a:path w="7560309" h="27939">
                <a:moveTo>
                  <a:pt x="7560005" y="0"/>
                </a:moveTo>
                <a:lnTo>
                  <a:pt x="0" y="0"/>
                </a:lnTo>
                <a:lnTo>
                  <a:pt x="0" y="27889"/>
                </a:lnTo>
                <a:lnTo>
                  <a:pt x="7560005" y="27889"/>
                </a:lnTo>
                <a:lnTo>
                  <a:pt x="7560005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3695306"/>
            <a:ext cx="7560309" cy="27940"/>
          </a:xfrm>
          <a:custGeom>
            <a:avLst/>
            <a:gdLst/>
            <a:ahLst/>
            <a:cxnLst/>
            <a:rect l="l" t="t" r="r" b="b"/>
            <a:pathLst>
              <a:path w="7560309" h="27939">
                <a:moveTo>
                  <a:pt x="7560005" y="0"/>
                </a:moveTo>
                <a:lnTo>
                  <a:pt x="0" y="0"/>
                </a:lnTo>
                <a:lnTo>
                  <a:pt x="0" y="27889"/>
                </a:lnTo>
                <a:lnTo>
                  <a:pt x="7560005" y="27889"/>
                </a:lnTo>
                <a:lnTo>
                  <a:pt x="7560005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4153636"/>
            <a:ext cx="7560309" cy="27940"/>
          </a:xfrm>
          <a:custGeom>
            <a:avLst/>
            <a:gdLst/>
            <a:ahLst/>
            <a:cxnLst/>
            <a:rect l="l" t="t" r="r" b="b"/>
            <a:pathLst>
              <a:path w="7560309" h="27939">
                <a:moveTo>
                  <a:pt x="7560005" y="0"/>
                </a:moveTo>
                <a:lnTo>
                  <a:pt x="0" y="0"/>
                </a:lnTo>
                <a:lnTo>
                  <a:pt x="0" y="27889"/>
                </a:lnTo>
                <a:lnTo>
                  <a:pt x="7560005" y="27889"/>
                </a:lnTo>
                <a:lnTo>
                  <a:pt x="7560005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8458072"/>
            <a:ext cx="7560309" cy="191770"/>
          </a:xfrm>
          <a:custGeom>
            <a:avLst/>
            <a:gdLst/>
            <a:ahLst/>
            <a:cxnLst/>
            <a:rect l="l" t="t" r="r" b="b"/>
            <a:pathLst>
              <a:path w="7560309" h="191770">
                <a:moveTo>
                  <a:pt x="7560005" y="0"/>
                </a:moveTo>
                <a:lnTo>
                  <a:pt x="0" y="0"/>
                </a:lnTo>
                <a:lnTo>
                  <a:pt x="0" y="191515"/>
                </a:lnTo>
                <a:lnTo>
                  <a:pt x="7560005" y="191515"/>
                </a:lnTo>
                <a:lnTo>
                  <a:pt x="7560005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9095841"/>
            <a:ext cx="7560309" cy="27940"/>
          </a:xfrm>
          <a:custGeom>
            <a:avLst/>
            <a:gdLst/>
            <a:ahLst/>
            <a:cxnLst/>
            <a:rect l="l" t="t" r="r" b="b"/>
            <a:pathLst>
              <a:path w="7560309" h="27940">
                <a:moveTo>
                  <a:pt x="7560005" y="0"/>
                </a:moveTo>
                <a:lnTo>
                  <a:pt x="0" y="0"/>
                </a:lnTo>
                <a:lnTo>
                  <a:pt x="0" y="27889"/>
                </a:lnTo>
                <a:lnTo>
                  <a:pt x="7560005" y="27889"/>
                </a:lnTo>
                <a:lnTo>
                  <a:pt x="7560005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9554185"/>
            <a:ext cx="7560309" cy="27940"/>
          </a:xfrm>
          <a:custGeom>
            <a:avLst/>
            <a:gdLst/>
            <a:ahLst/>
            <a:cxnLst/>
            <a:rect l="l" t="t" r="r" b="b"/>
            <a:pathLst>
              <a:path w="7560309" h="27940">
                <a:moveTo>
                  <a:pt x="7560005" y="0"/>
                </a:moveTo>
                <a:lnTo>
                  <a:pt x="0" y="0"/>
                </a:lnTo>
                <a:lnTo>
                  <a:pt x="0" y="27889"/>
                </a:lnTo>
                <a:lnTo>
                  <a:pt x="7560005" y="27889"/>
                </a:lnTo>
                <a:lnTo>
                  <a:pt x="7560005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10012515"/>
            <a:ext cx="7560309" cy="27940"/>
          </a:xfrm>
          <a:custGeom>
            <a:avLst/>
            <a:gdLst/>
            <a:ahLst/>
            <a:cxnLst/>
            <a:rect l="l" t="t" r="r" b="b"/>
            <a:pathLst>
              <a:path w="7560309" h="27940">
                <a:moveTo>
                  <a:pt x="7560005" y="0"/>
                </a:moveTo>
                <a:lnTo>
                  <a:pt x="0" y="0"/>
                </a:lnTo>
                <a:lnTo>
                  <a:pt x="0" y="27889"/>
                </a:lnTo>
                <a:lnTo>
                  <a:pt x="7560005" y="27889"/>
                </a:lnTo>
                <a:lnTo>
                  <a:pt x="7560005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611966"/>
            <a:ext cx="7560309" cy="27940"/>
          </a:xfrm>
          <a:custGeom>
            <a:avLst/>
            <a:gdLst/>
            <a:ahLst/>
            <a:cxnLst/>
            <a:rect l="l" t="t" r="r" b="b"/>
            <a:pathLst>
              <a:path w="7560309" h="27939">
                <a:moveTo>
                  <a:pt x="7560005" y="0"/>
                </a:moveTo>
                <a:lnTo>
                  <a:pt x="0" y="0"/>
                </a:lnTo>
                <a:lnTo>
                  <a:pt x="0" y="27889"/>
                </a:lnTo>
                <a:lnTo>
                  <a:pt x="7560005" y="27889"/>
                </a:lnTo>
                <a:lnTo>
                  <a:pt x="7560005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5070309"/>
            <a:ext cx="7560309" cy="191770"/>
          </a:xfrm>
          <a:custGeom>
            <a:avLst/>
            <a:gdLst/>
            <a:ahLst/>
            <a:cxnLst/>
            <a:rect l="l" t="t" r="r" b="b"/>
            <a:pathLst>
              <a:path w="7560309" h="191770">
                <a:moveTo>
                  <a:pt x="7560005" y="0"/>
                </a:moveTo>
                <a:lnTo>
                  <a:pt x="0" y="0"/>
                </a:lnTo>
                <a:lnTo>
                  <a:pt x="0" y="191515"/>
                </a:lnTo>
                <a:lnTo>
                  <a:pt x="7560005" y="191515"/>
                </a:lnTo>
                <a:lnTo>
                  <a:pt x="7560005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5708065"/>
            <a:ext cx="7560309" cy="27940"/>
          </a:xfrm>
          <a:custGeom>
            <a:avLst/>
            <a:gdLst/>
            <a:ahLst/>
            <a:cxnLst/>
            <a:rect l="l" t="t" r="r" b="b"/>
            <a:pathLst>
              <a:path w="7560309" h="27939">
                <a:moveTo>
                  <a:pt x="7560005" y="0"/>
                </a:moveTo>
                <a:lnTo>
                  <a:pt x="0" y="0"/>
                </a:lnTo>
                <a:lnTo>
                  <a:pt x="0" y="27889"/>
                </a:lnTo>
                <a:lnTo>
                  <a:pt x="7560005" y="27889"/>
                </a:lnTo>
                <a:lnTo>
                  <a:pt x="7560005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6166408"/>
            <a:ext cx="7560309" cy="27940"/>
          </a:xfrm>
          <a:custGeom>
            <a:avLst/>
            <a:gdLst/>
            <a:ahLst/>
            <a:cxnLst/>
            <a:rect l="l" t="t" r="r" b="b"/>
            <a:pathLst>
              <a:path w="7560309" h="27939">
                <a:moveTo>
                  <a:pt x="7560005" y="0"/>
                </a:moveTo>
                <a:lnTo>
                  <a:pt x="0" y="0"/>
                </a:lnTo>
                <a:lnTo>
                  <a:pt x="0" y="27889"/>
                </a:lnTo>
                <a:lnTo>
                  <a:pt x="7560005" y="27889"/>
                </a:lnTo>
                <a:lnTo>
                  <a:pt x="7560005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0" y="6624739"/>
            <a:ext cx="7560309" cy="27940"/>
          </a:xfrm>
          <a:custGeom>
            <a:avLst/>
            <a:gdLst/>
            <a:ahLst/>
            <a:cxnLst/>
            <a:rect l="l" t="t" r="r" b="b"/>
            <a:pathLst>
              <a:path w="7560309" h="27940">
                <a:moveTo>
                  <a:pt x="7560005" y="0"/>
                </a:moveTo>
                <a:lnTo>
                  <a:pt x="0" y="0"/>
                </a:lnTo>
                <a:lnTo>
                  <a:pt x="0" y="27889"/>
                </a:lnTo>
                <a:lnTo>
                  <a:pt x="7560005" y="27889"/>
                </a:lnTo>
                <a:lnTo>
                  <a:pt x="7560005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7083082"/>
            <a:ext cx="7560309" cy="27940"/>
          </a:xfrm>
          <a:custGeom>
            <a:avLst/>
            <a:gdLst/>
            <a:ahLst/>
            <a:cxnLst/>
            <a:rect l="l" t="t" r="r" b="b"/>
            <a:pathLst>
              <a:path w="7560309" h="27940">
                <a:moveTo>
                  <a:pt x="7560005" y="0"/>
                </a:moveTo>
                <a:lnTo>
                  <a:pt x="0" y="0"/>
                </a:lnTo>
                <a:lnTo>
                  <a:pt x="0" y="27889"/>
                </a:lnTo>
                <a:lnTo>
                  <a:pt x="7560005" y="27889"/>
                </a:lnTo>
                <a:lnTo>
                  <a:pt x="7560005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7541412"/>
            <a:ext cx="7560309" cy="27940"/>
          </a:xfrm>
          <a:custGeom>
            <a:avLst/>
            <a:gdLst/>
            <a:ahLst/>
            <a:cxnLst/>
            <a:rect l="l" t="t" r="r" b="b"/>
            <a:pathLst>
              <a:path w="7560309" h="27940">
                <a:moveTo>
                  <a:pt x="7560005" y="0"/>
                </a:moveTo>
                <a:lnTo>
                  <a:pt x="0" y="0"/>
                </a:lnTo>
                <a:lnTo>
                  <a:pt x="0" y="27889"/>
                </a:lnTo>
                <a:lnTo>
                  <a:pt x="7560005" y="27889"/>
                </a:lnTo>
                <a:lnTo>
                  <a:pt x="7560005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7999742"/>
            <a:ext cx="7560309" cy="27940"/>
          </a:xfrm>
          <a:custGeom>
            <a:avLst/>
            <a:gdLst/>
            <a:ahLst/>
            <a:cxnLst/>
            <a:rect l="l" t="t" r="r" b="b"/>
            <a:pathLst>
              <a:path w="7560309" h="27940">
                <a:moveTo>
                  <a:pt x="7560005" y="0"/>
                </a:moveTo>
                <a:lnTo>
                  <a:pt x="0" y="0"/>
                </a:lnTo>
                <a:lnTo>
                  <a:pt x="0" y="27889"/>
                </a:lnTo>
                <a:lnTo>
                  <a:pt x="7560005" y="27889"/>
                </a:lnTo>
                <a:lnTo>
                  <a:pt x="7560005" y="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bg1"/>
                </a:solidFill>
                <a:latin typeface="HGS明朝E"/>
                <a:cs typeface="HGS明朝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bg1"/>
                </a:solidFill>
                <a:latin typeface="HGS明朝E"/>
                <a:cs typeface="HGS明朝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bg1"/>
                </a:solidFill>
                <a:latin typeface="HGS明朝E"/>
                <a:cs typeface="HGS明朝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34402" y="10290962"/>
            <a:ext cx="2959735" cy="36830"/>
          </a:xfrm>
          <a:custGeom>
            <a:avLst/>
            <a:gdLst/>
            <a:ahLst/>
            <a:cxnLst/>
            <a:rect l="l" t="t" r="r" b="b"/>
            <a:pathLst>
              <a:path w="2959735" h="36829">
                <a:moveTo>
                  <a:pt x="0" y="36626"/>
                </a:moveTo>
                <a:lnTo>
                  <a:pt x="2959201" y="36626"/>
                </a:lnTo>
                <a:lnTo>
                  <a:pt x="2959201" y="0"/>
                </a:lnTo>
                <a:lnTo>
                  <a:pt x="0" y="0"/>
                </a:lnTo>
                <a:lnTo>
                  <a:pt x="0" y="36626"/>
                </a:lnTo>
                <a:close/>
              </a:path>
            </a:pathLst>
          </a:custGeom>
          <a:solidFill>
            <a:srgbClr val="469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866400" y="10290962"/>
            <a:ext cx="2959735" cy="36830"/>
          </a:xfrm>
          <a:custGeom>
            <a:avLst/>
            <a:gdLst/>
            <a:ahLst/>
            <a:cxnLst/>
            <a:rect l="l" t="t" r="r" b="b"/>
            <a:pathLst>
              <a:path w="2959734" h="36829">
                <a:moveTo>
                  <a:pt x="0" y="36626"/>
                </a:moveTo>
                <a:lnTo>
                  <a:pt x="2959201" y="36626"/>
                </a:lnTo>
                <a:lnTo>
                  <a:pt x="2959201" y="0"/>
                </a:lnTo>
                <a:lnTo>
                  <a:pt x="0" y="0"/>
                </a:lnTo>
                <a:lnTo>
                  <a:pt x="0" y="36626"/>
                </a:lnTo>
                <a:close/>
              </a:path>
            </a:pathLst>
          </a:custGeom>
          <a:solidFill>
            <a:srgbClr val="469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9700" y="868544"/>
            <a:ext cx="6443449" cy="447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bg1"/>
                </a:solidFill>
                <a:latin typeface="HGS明朝E"/>
                <a:cs typeface="HGS明朝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88715" y="10250712"/>
            <a:ext cx="175895" cy="126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46976D"/>
            </a:gs>
            <a:gs pos="55000">
              <a:srgbClr val="46976D">
                <a:lumMod val="40000"/>
                <a:lumOff val="60000"/>
              </a:srgbClr>
            </a:gs>
            <a:gs pos="0">
              <a:srgbClr val="46976D"/>
            </a:gs>
            <a:gs pos="30000">
              <a:srgbClr val="46976D">
                <a:lumMod val="70000"/>
                <a:lumOff val="30000"/>
              </a:srgbClr>
            </a:gs>
            <a:gs pos="80000">
              <a:srgbClr val="46976D">
                <a:lumMod val="20000"/>
                <a:lumOff val="8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65771" y="1194028"/>
            <a:ext cx="52790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8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PG-EPOC</a:t>
            </a:r>
            <a:endParaRPr kumimoji="1" lang="ja-JP" altLang="en-US" sz="88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17154" y="2383447"/>
            <a:ext cx="3376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E-POrtfolio </a:t>
            </a:r>
            <a:r>
              <a:rPr lang="en-US" altLang="ja-JP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of Clinical training</a:t>
            </a:r>
            <a:endParaRPr kumimoji="1" lang="ja-JP" altLang="en-US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48837" y="897161"/>
            <a:ext cx="3712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オンライン臨床教育評価 </a:t>
            </a:r>
            <a:r>
              <a:rPr lang="ja-JP" altLang="en-US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システム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77642" y="4737100"/>
            <a:ext cx="285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【 </a:t>
            </a:r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指導医用マニュアル </a:t>
            </a:r>
            <a:r>
              <a:rPr kumimoji="1"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】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7388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4399" y="6065103"/>
            <a:ext cx="2127250" cy="1487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80002" y="1773009"/>
            <a:ext cx="2145042" cy="39539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4402" y="1773003"/>
            <a:ext cx="2115197" cy="16846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4402" y="651599"/>
            <a:ext cx="6091555" cy="615315"/>
          </a:xfrm>
          <a:custGeom>
            <a:avLst/>
            <a:gdLst/>
            <a:ahLst/>
            <a:cxnLst/>
            <a:rect l="l" t="t" r="r" b="b"/>
            <a:pathLst>
              <a:path w="6091555" h="615315">
                <a:moveTo>
                  <a:pt x="6091199" y="0"/>
                </a:moveTo>
                <a:lnTo>
                  <a:pt x="0" y="0"/>
                </a:lnTo>
                <a:lnTo>
                  <a:pt x="0" y="614705"/>
                </a:lnTo>
                <a:lnTo>
                  <a:pt x="6091199" y="614705"/>
                </a:lnTo>
                <a:lnTo>
                  <a:pt x="6091199" y="0"/>
                </a:lnTo>
                <a:close/>
              </a:path>
            </a:pathLst>
          </a:custGeom>
          <a:solidFill>
            <a:srgbClr val="469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4399" y="4032003"/>
            <a:ext cx="2123947" cy="1388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21700" y="5762898"/>
            <a:ext cx="199002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29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経験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症</a:t>
            </a:r>
            <a:r>
              <a:rPr sz="1000" spc="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候</a:t>
            </a:r>
            <a:r>
              <a:rPr sz="1000" spc="-5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／</a:t>
            </a:r>
            <a:r>
              <a:rPr lang="ja-JP" altLang="en-US" sz="1000" spc="-1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疾病・病態</a:t>
            </a:r>
            <a:r>
              <a:rPr sz="1000" spc="-3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5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29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endParaRPr sz="1000" dirty="0">
              <a:latin typeface="ＭＳ ゴシック"/>
              <a:cs typeface="ＭＳ ゴシック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34402" y="8232368"/>
            <a:ext cx="3426838" cy="1434528"/>
            <a:chOff x="734402" y="8232368"/>
            <a:chExt cx="3426838" cy="1434528"/>
          </a:xfrm>
        </p:grpSpPr>
        <p:sp>
          <p:nvSpPr>
            <p:cNvPr id="9" name="object 9"/>
            <p:cNvSpPr/>
            <p:nvPr/>
          </p:nvSpPr>
          <p:spPr>
            <a:xfrm>
              <a:off x="734402" y="8232368"/>
              <a:ext cx="2136362" cy="14345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85299" y="8619303"/>
              <a:ext cx="824865" cy="487045"/>
            </a:xfrm>
            <a:custGeom>
              <a:avLst/>
              <a:gdLst/>
              <a:ahLst/>
              <a:cxnLst/>
              <a:rect l="l" t="t" r="r" b="b"/>
              <a:pathLst>
                <a:path w="824864" h="487045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378853"/>
                  </a:lnTo>
                  <a:lnTo>
                    <a:pt x="8486" y="420894"/>
                  </a:lnTo>
                  <a:lnTo>
                    <a:pt x="31630" y="455223"/>
                  </a:lnTo>
                  <a:lnTo>
                    <a:pt x="65960" y="478367"/>
                  </a:lnTo>
                  <a:lnTo>
                    <a:pt x="108000" y="486854"/>
                  </a:lnTo>
                  <a:lnTo>
                    <a:pt x="716851" y="486854"/>
                  </a:lnTo>
                  <a:lnTo>
                    <a:pt x="758892" y="478367"/>
                  </a:lnTo>
                  <a:lnTo>
                    <a:pt x="793221" y="455223"/>
                  </a:lnTo>
                  <a:lnTo>
                    <a:pt x="816365" y="420894"/>
                  </a:lnTo>
                  <a:lnTo>
                    <a:pt x="824852" y="378853"/>
                  </a:lnTo>
                  <a:lnTo>
                    <a:pt x="824852" y="108000"/>
                  </a:lnTo>
                  <a:lnTo>
                    <a:pt x="816365" y="65960"/>
                  </a:lnTo>
                  <a:lnTo>
                    <a:pt x="793221" y="31630"/>
                  </a:lnTo>
                  <a:lnTo>
                    <a:pt x="758892" y="8486"/>
                  </a:lnTo>
                  <a:lnTo>
                    <a:pt x="716851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DA2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24515" y="8535604"/>
              <a:ext cx="1736725" cy="259715"/>
            </a:xfrm>
            <a:custGeom>
              <a:avLst/>
              <a:gdLst/>
              <a:ahLst/>
              <a:cxnLst/>
              <a:rect l="l" t="t" r="r" b="b"/>
              <a:pathLst>
                <a:path w="1736725" h="259715">
                  <a:moveTo>
                    <a:pt x="1736178" y="0"/>
                  </a:moveTo>
                  <a:lnTo>
                    <a:pt x="329438" y="0"/>
                  </a:lnTo>
                  <a:lnTo>
                    <a:pt x="0" y="259194"/>
                  </a:lnTo>
                  <a:lnTo>
                    <a:pt x="1736178" y="259194"/>
                  </a:lnTo>
                  <a:lnTo>
                    <a:pt x="1736178" y="0"/>
                  </a:lnTo>
                  <a:close/>
                </a:path>
              </a:pathLst>
            </a:custGeom>
            <a:solidFill>
              <a:srgbClr val="DA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4435475" y="6291008"/>
            <a:ext cx="2136324" cy="37493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21700" y="1524657"/>
            <a:ext cx="11201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30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spc="245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54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endParaRPr sz="1000">
              <a:latin typeface="ＭＳ ゴシック"/>
              <a:cs typeface="ＭＳ ゴシック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1700" y="3783598"/>
            <a:ext cx="15697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30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施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設</a:t>
            </a:r>
            <a:r>
              <a:rPr sz="1000" spc="-90" dirty="0">
                <a:solidFill>
                  <a:srgbClr val="231F20"/>
                </a:solidFill>
                <a:latin typeface="ＭＳ ゴシック"/>
                <a:cs typeface="ＭＳ ゴシック"/>
              </a:rPr>
              <a:t>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診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療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科の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選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択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29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endParaRPr sz="1000">
              <a:latin typeface="ＭＳ ゴシック"/>
              <a:cs typeface="ＭＳ ゴシック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22729" y="6065103"/>
            <a:ext cx="202252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29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経験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症</a:t>
            </a:r>
            <a:r>
              <a:rPr sz="1000" spc="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候</a:t>
            </a:r>
            <a:r>
              <a:rPr sz="1000" spc="-5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／</a:t>
            </a:r>
            <a:r>
              <a:rPr lang="ja-JP" altLang="en-US" sz="1000" spc="-1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疾病・病態</a:t>
            </a:r>
            <a:r>
              <a:rPr sz="1000" spc="-3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3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3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示</a:t>
            </a:r>
            <a:r>
              <a:rPr sz="1000" spc="-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29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endParaRPr sz="1000" dirty="0">
              <a:latin typeface="ＭＳ ゴシック"/>
              <a:cs typeface="ＭＳ ゴシック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69499" y="1799103"/>
            <a:ext cx="2775806" cy="805180"/>
            <a:chOff x="769499" y="1799103"/>
            <a:chExt cx="2775806" cy="805180"/>
          </a:xfrm>
        </p:grpSpPr>
        <p:sp>
          <p:nvSpPr>
            <p:cNvPr id="20" name="object 20"/>
            <p:cNvSpPr/>
            <p:nvPr/>
          </p:nvSpPr>
          <p:spPr>
            <a:xfrm>
              <a:off x="769499" y="1799103"/>
              <a:ext cx="2035810" cy="805180"/>
            </a:xfrm>
            <a:custGeom>
              <a:avLst/>
              <a:gdLst/>
              <a:ahLst/>
              <a:cxnLst/>
              <a:rect l="l" t="t" r="r" b="b"/>
              <a:pathLst>
                <a:path w="2035810" h="805180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696595"/>
                  </a:lnTo>
                  <a:lnTo>
                    <a:pt x="8486" y="738635"/>
                  </a:lnTo>
                  <a:lnTo>
                    <a:pt x="31630" y="772964"/>
                  </a:lnTo>
                  <a:lnTo>
                    <a:pt x="65960" y="796109"/>
                  </a:lnTo>
                  <a:lnTo>
                    <a:pt x="108000" y="804595"/>
                  </a:lnTo>
                  <a:lnTo>
                    <a:pt x="1927796" y="804595"/>
                  </a:lnTo>
                  <a:lnTo>
                    <a:pt x="1969837" y="796109"/>
                  </a:lnTo>
                  <a:lnTo>
                    <a:pt x="2004166" y="772964"/>
                  </a:lnTo>
                  <a:lnTo>
                    <a:pt x="2027310" y="738635"/>
                  </a:lnTo>
                  <a:lnTo>
                    <a:pt x="2035797" y="696595"/>
                  </a:lnTo>
                  <a:lnTo>
                    <a:pt x="2035797" y="108000"/>
                  </a:lnTo>
                  <a:lnTo>
                    <a:pt x="2027310" y="65960"/>
                  </a:lnTo>
                  <a:lnTo>
                    <a:pt x="2004166" y="31630"/>
                  </a:lnTo>
                  <a:lnTo>
                    <a:pt x="1969837" y="8486"/>
                  </a:lnTo>
                  <a:lnTo>
                    <a:pt x="1927796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DA2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99715" y="1861202"/>
              <a:ext cx="1545590" cy="259715"/>
            </a:xfrm>
            <a:custGeom>
              <a:avLst/>
              <a:gdLst/>
              <a:ahLst/>
              <a:cxnLst/>
              <a:rect l="l" t="t" r="r" b="b"/>
              <a:pathLst>
                <a:path w="1545589" h="259714">
                  <a:moveTo>
                    <a:pt x="1545386" y="0"/>
                  </a:moveTo>
                  <a:lnTo>
                    <a:pt x="329438" y="0"/>
                  </a:lnTo>
                  <a:lnTo>
                    <a:pt x="0" y="259194"/>
                  </a:lnTo>
                  <a:lnTo>
                    <a:pt x="1545386" y="259194"/>
                  </a:lnTo>
                  <a:lnTo>
                    <a:pt x="1545386" y="0"/>
                  </a:lnTo>
                  <a:close/>
                </a:path>
              </a:pathLst>
            </a:custGeom>
            <a:solidFill>
              <a:srgbClr val="DA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042698" y="1839602"/>
            <a:ext cx="1780741" cy="619346"/>
            <a:chOff x="5042698" y="1839602"/>
            <a:chExt cx="1780741" cy="619346"/>
          </a:xfrm>
        </p:grpSpPr>
        <p:sp>
          <p:nvSpPr>
            <p:cNvPr id="25" name="object 25"/>
            <p:cNvSpPr/>
            <p:nvPr/>
          </p:nvSpPr>
          <p:spPr>
            <a:xfrm>
              <a:off x="5042698" y="1971903"/>
              <a:ext cx="824865" cy="487045"/>
            </a:xfrm>
            <a:custGeom>
              <a:avLst/>
              <a:gdLst/>
              <a:ahLst/>
              <a:cxnLst/>
              <a:rect l="l" t="t" r="r" b="b"/>
              <a:pathLst>
                <a:path w="824864" h="487044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378853"/>
                  </a:lnTo>
                  <a:lnTo>
                    <a:pt x="8486" y="420894"/>
                  </a:lnTo>
                  <a:lnTo>
                    <a:pt x="31630" y="455223"/>
                  </a:lnTo>
                  <a:lnTo>
                    <a:pt x="65960" y="478367"/>
                  </a:lnTo>
                  <a:lnTo>
                    <a:pt x="108000" y="486854"/>
                  </a:lnTo>
                  <a:lnTo>
                    <a:pt x="716851" y="486854"/>
                  </a:lnTo>
                  <a:lnTo>
                    <a:pt x="758892" y="478367"/>
                  </a:lnTo>
                  <a:lnTo>
                    <a:pt x="793221" y="455223"/>
                  </a:lnTo>
                  <a:lnTo>
                    <a:pt x="816365" y="420894"/>
                  </a:lnTo>
                  <a:lnTo>
                    <a:pt x="824852" y="378853"/>
                  </a:lnTo>
                  <a:lnTo>
                    <a:pt x="824852" y="108000"/>
                  </a:lnTo>
                  <a:lnTo>
                    <a:pt x="816365" y="65960"/>
                  </a:lnTo>
                  <a:lnTo>
                    <a:pt x="793221" y="31630"/>
                  </a:lnTo>
                  <a:lnTo>
                    <a:pt x="758892" y="8486"/>
                  </a:lnTo>
                  <a:lnTo>
                    <a:pt x="716851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DA2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86714" y="1839602"/>
              <a:ext cx="1736725" cy="259715"/>
            </a:xfrm>
            <a:custGeom>
              <a:avLst/>
              <a:gdLst/>
              <a:ahLst/>
              <a:cxnLst/>
              <a:rect l="l" t="t" r="r" b="b"/>
              <a:pathLst>
                <a:path w="1736725" h="259714">
                  <a:moveTo>
                    <a:pt x="1736178" y="0"/>
                  </a:moveTo>
                  <a:lnTo>
                    <a:pt x="329438" y="0"/>
                  </a:lnTo>
                  <a:lnTo>
                    <a:pt x="0" y="259194"/>
                  </a:lnTo>
                  <a:lnTo>
                    <a:pt x="1736178" y="259194"/>
                  </a:lnTo>
                  <a:lnTo>
                    <a:pt x="1736178" y="0"/>
                  </a:lnTo>
                  <a:close/>
                </a:path>
              </a:pathLst>
            </a:custGeom>
            <a:solidFill>
              <a:srgbClr val="DA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767292" y="1524657"/>
            <a:ext cx="2972435" cy="525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25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経験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症</a:t>
            </a:r>
            <a:r>
              <a:rPr sz="1000" spc="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候</a:t>
            </a:r>
            <a:r>
              <a:rPr sz="1000" spc="-5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／</a:t>
            </a:r>
            <a:r>
              <a:rPr lang="ja-JP" altLang="en-US" sz="1000" spc="-1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疾病・病態</a:t>
            </a:r>
            <a:r>
              <a:rPr sz="1000" spc="-1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3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参</a:t>
            </a:r>
            <a:r>
              <a:rPr sz="1000" spc="-2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照</a:t>
            </a:r>
            <a:r>
              <a:rPr sz="1000" spc="-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254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endParaRPr sz="1000" dirty="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 dirty="0">
              <a:latin typeface="ＭＳ ゴシック"/>
              <a:cs typeface="ＭＳ ゴシック"/>
            </a:endParaRPr>
          </a:p>
          <a:p>
            <a:pPr marL="1767839">
              <a:lnSpc>
                <a:spcPct val="100000"/>
              </a:lnSpc>
            </a:pPr>
            <a:r>
              <a:rPr sz="900" spc="-10" dirty="0">
                <a:solidFill>
                  <a:srgbClr val="FFFFFF"/>
                </a:solidFill>
                <a:latin typeface="ＭＳ ゴシック"/>
                <a:cs typeface="ＭＳ ゴシック"/>
              </a:rPr>
              <a:t>施</a:t>
            </a:r>
            <a:r>
              <a:rPr sz="900" spc="-80" dirty="0">
                <a:solidFill>
                  <a:srgbClr val="FFFFFF"/>
                </a:solidFill>
                <a:latin typeface="ＭＳ ゴシック"/>
                <a:cs typeface="ＭＳ ゴシック"/>
              </a:rPr>
              <a:t>設・</a:t>
            </a:r>
            <a:r>
              <a:rPr sz="900" spc="5" dirty="0">
                <a:solidFill>
                  <a:srgbClr val="FFFFFF"/>
                </a:solidFill>
                <a:latin typeface="ＭＳ ゴシック"/>
                <a:cs typeface="ＭＳ ゴシック"/>
              </a:rPr>
              <a:t>診</a:t>
            </a:r>
            <a:r>
              <a:rPr sz="900" spc="-25" dirty="0">
                <a:solidFill>
                  <a:srgbClr val="FFFFFF"/>
                </a:solidFill>
                <a:latin typeface="ＭＳ ゴシック"/>
                <a:cs typeface="ＭＳ ゴシック"/>
              </a:rPr>
              <a:t>療科</a:t>
            </a:r>
            <a:r>
              <a:rPr sz="900" spc="-15" dirty="0">
                <a:solidFill>
                  <a:srgbClr val="FFFFFF"/>
                </a:solidFill>
                <a:latin typeface="ＭＳ ゴシック"/>
                <a:cs typeface="ＭＳ ゴシック"/>
              </a:rPr>
              <a:t>選</a:t>
            </a:r>
            <a:r>
              <a:rPr sz="900" spc="-60" dirty="0">
                <a:solidFill>
                  <a:srgbClr val="FFFFFF"/>
                </a:solidFill>
                <a:latin typeface="ＭＳ ゴシック"/>
                <a:cs typeface="ＭＳ ゴシック"/>
              </a:rPr>
              <a:t>択</a:t>
            </a:r>
            <a:r>
              <a:rPr sz="900" spc="-140" dirty="0">
                <a:solidFill>
                  <a:srgbClr val="FFFFFF"/>
                </a:solidFill>
                <a:latin typeface="ＭＳ ゴシック"/>
                <a:cs typeface="ＭＳ ゴシック"/>
              </a:rPr>
              <a:t>エ</a:t>
            </a:r>
            <a:r>
              <a:rPr sz="900" spc="-105" dirty="0">
                <a:solidFill>
                  <a:srgbClr val="FFFFFF"/>
                </a:solidFill>
                <a:latin typeface="ＭＳ ゴシック"/>
                <a:cs typeface="ＭＳ ゴシック"/>
              </a:rPr>
              <a:t>リ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ア</a:t>
            </a:r>
            <a:endParaRPr sz="900" dirty="0">
              <a:latin typeface="ＭＳ ゴシック"/>
              <a:cs typeface="ＭＳ ゴシック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69499" y="2781903"/>
            <a:ext cx="2767063" cy="682625"/>
            <a:chOff x="769499" y="2781903"/>
            <a:chExt cx="2767063" cy="682625"/>
          </a:xfrm>
        </p:grpSpPr>
        <p:sp>
          <p:nvSpPr>
            <p:cNvPr id="31" name="object 31"/>
            <p:cNvSpPr/>
            <p:nvPr/>
          </p:nvSpPr>
          <p:spPr>
            <a:xfrm>
              <a:off x="769499" y="2781903"/>
              <a:ext cx="2035810" cy="682625"/>
            </a:xfrm>
            <a:custGeom>
              <a:avLst/>
              <a:gdLst/>
              <a:ahLst/>
              <a:cxnLst/>
              <a:rect l="l" t="t" r="r" b="b"/>
              <a:pathLst>
                <a:path w="2035810" h="682625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574205"/>
                  </a:lnTo>
                  <a:lnTo>
                    <a:pt x="8486" y="616238"/>
                  </a:lnTo>
                  <a:lnTo>
                    <a:pt x="31630" y="650563"/>
                  </a:lnTo>
                  <a:lnTo>
                    <a:pt x="65960" y="673706"/>
                  </a:lnTo>
                  <a:lnTo>
                    <a:pt x="108000" y="682193"/>
                  </a:lnTo>
                  <a:lnTo>
                    <a:pt x="1927796" y="682193"/>
                  </a:lnTo>
                  <a:lnTo>
                    <a:pt x="1969837" y="673706"/>
                  </a:lnTo>
                  <a:lnTo>
                    <a:pt x="2004166" y="650563"/>
                  </a:lnTo>
                  <a:lnTo>
                    <a:pt x="2027310" y="616238"/>
                  </a:lnTo>
                  <a:lnTo>
                    <a:pt x="2035797" y="574205"/>
                  </a:lnTo>
                  <a:lnTo>
                    <a:pt x="2035797" y="108000"/>
                  </a:lnTo>
                  <a:lnTo>
                    <a:pt x="2027310" y="65960"/>
                  </a:lnTo>
                  <a:lnTo>
                    <a:pt x="2004166" y="31630"/>
                  </a:lnTo>
                  <a:lnTo>
                    <a:pt x="1969837" y="8486"/>
                  </a:lnTo>
                  <a:lnTo>
                    <a:pt x="1927796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DA2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58002" y="3150002"/>
              <a:ext cx="1178560" cy="259715"/>
            </a:xfrm>
            <a:custGeom>
              <a:avLst/>
              <a:gdLst/>
              <a:ahLst/>
              <a:cxnLst/>
              <a:rect l="l" t="t" r="r" b="b"/>
              <a:pathLst>
                <a:path w="1178560" h="259714">
                  <a:moveTo>
                    <a:pt x="1178102" y="0"/>
                  </a:moveTo>
                  <a:lnTo>
                    <a:pt x="251142" y="0"/>
                  </a:lnTo>
                  <a:lnTo>
                    <a:pt x="0" y="259194"/>
                  </a:lnTo>
                  <a:lnTo>
                    <a:pt x="1178102" y="259194"/>
                  </a:lnTo>
                  <a:lnTo>
                    <a:pt x="1178102" y="0"/>
                  </a:lnTo>
                  <a:close/>
                </a:path>
              </a:pathLst>
            </a:custGeom>
            <a:solidFill>
              <a:srgbClr val="DA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984794" y="1839430"/>
            <a:ext cx="958850" cy="33845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87985">
              <a:lnSpc>
                <a:spcPct val="100000"/>
              </a:lnSpc>
              <a:spcBef>
                <a:spcPts val="650"/>
              </a:spcBef>
            </a:pPr>
            <a:r>
              <a:rPr sz="900" spc="10" dirty="0">
                <a:solidFill>
                  <a:srgbClr val="FFFFFF"/>
                </a:solidFill>
                <a:latin typeface="ＭＳ ゴシック"/>
                <a:cs typeface="ＭＳ ゴシック"/>
              </a:rPr>
              <a:t>研</a:t>
            </a:r>
            <a:r>
              <a:rPr sz="900" spc="-15" dirty="0">
                <a:solidFill>
                  <a:srgbClr val="FFFFFF"/>
                </a:solidFill>
                <a:latin typeface="ＭＳ ゴシック"/>
                <a:cs typeface="ＭＳ ゴシック"/>
              </a:rPr>
              <a:t>修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医</a:t>
            </a:r>
            <a:r>
              <a:rPr sz="900" spc="-85" dirty="0">
                <a:solidFill>
                  <a:srgbClr val="FFFFFF"/>
                </a:solidFill>
                <a:latin typeface="ＭＳ ゴシック"/>
                <a:cs typeface="ＭＳ ゴシック"/>
              </a:rPr>
              <a:t>絞り</a:t>
            </a:r>
            <a:endParaRPr sz="900" dirty="0">
              <a:latin typeface="ＭＳ ゴシック"/>
              <a:cs typeface="ＭＳ ゴシック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867405" y="1839430"/>
            <a:ext cx="734060" cy="33845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650"/>
              </a:spcBef>
            </a:pPr>
            <a:r>
              <a:rPr sz="900" spc="-5" dirty="0">
                <a:solidFill>
                  <a:srgbClr val="FFFFFF"/>
                </a:solidFill>
                <a:latin typeface="ＭＳ ゴシック"/>
                <a:cs typeface="ＭＳ ゴシック"/>
              </a:rPr>
              <a:t>込</a:t>
            </a:r>
            <a:r>
              <a:rPr sz="900" spc="-35" dirty="0">
                <a:solidFill>
                  <a:srgbClr val="FFFFFF"/>
                </a:solidFill>
                <a:latin typeface="ＭＳ ゴシック"/>
                <a:cs typeface="ＭＳ ゴシック"/>
              </a:rPr>
              <a:t>み</a:t>
            </a:r>
            <a:r>
              <a:rPr sz="900" spc="-140" dirty="0">
                <a:solidFill>
                  <a:srgbClr val="FFFFFF"/>
                </a:solidFill>
                <a:latin typeface="ＭＳ ゴシック"/>
                <a:cs typeface="ＭＳ ゴシック"/>
              </a:rPr>
              <a:t>エ</a:t>
            </a:r>
            <a:r>
              <a:rPr sz="900" spc="-105" dirty="0">
                <a:solidFill>
                  <a:srgbClr val="FFFFFF"/>
                </a:solidFill>
                <a:latin typeface="ＭＳ ゴシック"/>
                <a:cs typeface="ＭＳ ゴシック"/>
              </a:rPr>
              <a:t>リ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ア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409596" y="8593518"/>
            <a:ext cx="589915" cy="259079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施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73908" y="8513826"/>
            <a:ext cx="1243965" cy="33845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650"/>
              </a:spcBef>
            </a:pPr>
            <a:r>
              <a:rPr sz="900" spc="-80" dirty="0">
                <a:solidFill>
                  <a:srgbClr val="FFFFFF"/>
                </a:solidFill>
                <a:latin typeface="ＭＳ ゴシック"/>
                <a:cs typeface="ＭＳ ゴシック"/>
              </a:rPr>
              <a:t>設・</a:t>
            </a:r>
            <a:r>
              <a:rPr sz="900" spc="5" dirty="0">
                <a:solidFill>
                  <a:srgbClr val="FFFFFF"/>
                </a:solidFill>
                <a:latin typeface="ＭＳ ゴシック"/>
                <a:cs typeface="ＭＳ ゴシック"/>
              </a:rPr>
              <a:t>診</a:t>
            </a:r>
            <a:r>
              <a:rPr sz="900" spc="-25" dirty="0">
                <a:solidFill>
                  <a:srgbClr val="FFFFFF"/>
                </a:solidFill>
                <a:latin typeface="ＭＳ ゴシック"/>
                <a:cs typeface="ＭＳ ゴシック"/>
              </a:rPr>
              <a:t>療科</a:t>
            </a:r>
            <a:r>
              <a:rPr sz="900" spc="-15" dirty="0">
                <a:solidFill>
                  <a:srgbClr val="FFFFFF"/>
                </a:solidFill>
                <a:latin typeface="ＭＳ ゴシック"/>
                <a:cs typeface="ＭＳ ゴシック"/>
              </a:rPr>
              <a:t>選</a:t>
            </a:r>
            <a:r>
              <a:rPr sz="900" spc="-60" dirty="0">
                <a:solidFill>
                  <a:srgbClr val="FFFFFF"/>
                </a:solidFill>
                <a:latin typeface="ＭＳ ゴシック"/>
                <a:cs typeface="ＭＳ ゴシック"/>
              </a:rPr>
              <a:t>択</a:t>
            </a:r>
            <a:r>
              <a:rPr sz="900" spc="-140" dirty="0">
                <a:solidFill>
                  <a:srgbClr val="FFFFFF"/>
                </a:solidFill>
                <a:latin typeface="ＭＳ ゴシック"/>
                <a:cs typeface="ＭＳ ゴシック"/>
              </a:rPr>
              <a:t>エ</a:t>
            </a:r>
            <a:r>
              <a:rPr sz="900" spc="-105" dirty="0">
                <a:solidFill>
                  <a:srgbClr val="FFFFFF"/>
                </a:solidFill>
                <a:latin typeface="ＭＳ ゴシック"/>
                <a:cs typeface="ＭＳ ゴシック"/>
              </a:rPr>
              <a:t>リ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ア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867405" y="3128226"/>
            <a:ext cx="726440" cy="3384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80"/>
              </a:spcBef>
            </a:pPr>
            <a:r>
              <a:rPr sz="900" spc="10" dirty="0">
                <a:solidFill>
                  <a:srgbClr val="FFFFFF"/>
                </a:solidFill>
                <a:latin typeface="ＭＳ ゴシック"/>
                <a:cs typeface="ＭＳ ゴシック"/>
              </a:rPr>
              <a:t>研</a:t>
            </a:r>
            <a:r>
              <a:rPr sz="900" spc="-15" dirty="0">
                <a:solidFill>
                  <a:srgbClr val="FFFFFF"/>
                </a:solidFill>
                <a:latin typeface="ＭＳ ゴシック"/>
                <a:cs typeface="ＭＳ ゴシック"/>
              </a:rPr>
              <a:t>修</a:t>
            </a:r>
            <a:r>
              <a:rPr sz="900" spc="-30" dirty="0">
                <a:solidFill>
                  <a:srgbClr val="FFFFFF"/>
                </a:solidFill>
                <a:latin typeface="ＭＳ ゴシック"/>
                <a:cs typeface="ＭＳ ゴシック"/>
              </a:rPr>
              <a:t>医</a:t>
            </a:r>
            <a:r>
              <a:rPr sz="900" spc="-40" dirty="0">
                <a:solidFill>
                  <a:srgbClr val="FFFFFF"/>
                </a:solidFill>
                <a:latin typeface="ＭＳ ゴシック"/>
                <a:cs typeface="ＭＳ ゴシック"/>
              </a:rPr>
              <a:t>一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覧</a:t>
            </a:r>
            <a:endParaRPr sz="900">
              <a:latin typeface="ＭＳ ゴシック"/>
              <a:cs typeface="ＭＳ ゴシック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750306" y="2424602"/>
            <a:ext cx="3072808" cy="259715"/>
            <a:chOff x="3750306" y="2424602"/>
            <a:chExt cx="3072808" cy="259715"/>
          </a:xfrm>
        </p:grpSpPr>
        <p:sp>
          <p:nvSpPr>
            <p:cNvPr id="41" name="object 41"/>
            <p:cNvSpPr/>
            <p:nvPr/>
          </p:nvSpPr>
          <p:spPr>
            <a:xfrm>
              <a:off x="3750306" y="2490303"/>
              <a:ext cx="2117725" cy="188595"/>
            </a:xfrm>
            <a:custGeom>
              <a:avLst/>
              <a:gdLst/>
              <a:ahLst/>
              <a:cxnLst/>
              <a:rect l="l" t="t" r="r" b="b"/>
              <a:pathLst>
                <a:path w="2117725" h="188594">
                  <a:moveTo>
                    <a:pt x="94043" y="0"/>
                  </a:moveTo>
                  <a:lnTo>
                    <a:pt x="57435" y="7391"/>
                  </a:lnTo>
                  <a:lnTo>
                    <a:pt x="27543" y="27549"/>
                  </a:lnTo>
                  <a:lnTo>
                    <a:pt x="7389" y="57446"/>
                  </a:lnTo>
                  <a:lnTo>
                    <a:pt x="0" y="94056"/>
                  </a:lnTo>
                  <a:lnTo>
                    <a:pt x="7389" y="130658"/>
                  </a:lnTo>
                  <a:lnTo>
                    <a:pt x="27543" y="160551"/>
                  </a:lnTo>
                  <a:lnTo>
                    <a:pt x="57435" y="180708"/>
                  </a:lnTo>
                  <a:lnTo>
                    <a:pt x="94043" y="188099"/>
                  </a:lnTo>
                  <a:lnTo>
                    <a:pt x="2023198" y="188099"/>
                  </a:lnTo>
                  <a:lnTo>
                    <a:pt x="2059806" y="180708"/>
                  </a:lnTo>
                  <a:lnTo>
                    <a:pt x="2089699" y="160551"/>
                  </a:lnTo>
                  <a:lnTo>
                    <a:pt x="2109852" y="130658"/>
                  </a:lnTo>
                  <a:lnTo>
                    <a:pt x="2117242" y="94056"/>
                  </a:lnTo>
                  <a:lnTo>
                    <a:pt x="2109852" y="57446"/>
                  </a:lnTo>
                  <a:lnTo>
                    <a:pt x="2089699" y="27549"/>
                  </a:lnTo>
                  <a:lnTo>
                    <a:pt x="2059806" y="7391"/>
                  </a:lnTo>
                  <a:lnTo>
                    <a:pt x="2023198" y="0"/>
                  </a:lnTo>
                  <a:lnTo>
                    <a:pt x="94043" y="0"/>
                  </a:lnTo>
                  <a:close/>
                </a:path>
              </a:pathLst>
            </a:custGeom>
            <a:ln w="12598">
              <a:solidFill>
                <a:srgbClr val="006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572799" y="2424602"/>
              <a:ext cx="1250315" cy="259715"/>
            </a:xfrm>
            <a:custGeom>
              <a:avLst/>
              <a:gdLst/>
              <a:ahLst/>
              <a:cxnLst/>
              <a:rect l="l" t="t" r="r" b="b"/>
              <a:pathLst>
                <a:path w="1250315" h="259714">
                  <a:moveTo>
                    <a:pt x="1250099" y="0"/>
                  </a:moveTo>
                  <a:lnTo>
                    <a:pt x="291820" y="0"/>
                  </a:lnTo>
                  <a:lnTo>
                    <a:pt x="0" y="259194"/>
                  </a:lnTo>
                  <a:lnTo>
                    <a:pt x="1250099" y="259194"/>
                  </a:lnTo>
                  <a:lnTo>
                    <a:pt x="1250099" y="0"/>
                  </a:lnTo>
                  <a:close/>
                </a:path>
              </a:pathLst>
            </a:custGeom>
            <a:solidFill>
              <a:srgbClr val="0061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765898" y="9143103"/>
            <a:ext cx="3395015" cy="538480"/>
            <a:chOff x="765898" y="9143103"/>
            <a:chExt cx="3395015" cy="538480"/>
          </a:xfrm>
        </p:grpSpPr>
        <p:sp>
          <p:nvSpPr>
            <p:cNvPr id="46" name="object 46"/>
            <p:cNvSpPr/>
            <p:nvPr/>
          </p:nvSpPr>
          <p:spPr>
            <a:xfrm>
              <a:off x="765898" y="9143103"/>
              <a:ext cx="2117725" cy="538480"/>
            </a:xfrm>
            <a:custGeom>
              <a:avLst/>
              <a:gdLst/>
              <a:ahLst/>
              <a:cxnLst/>
              <a:rect l="l" t="t" r="r" b="b"/>
              <a:pathLst>
                <a:path w="2117725" h="538479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430199"/>
                  </a:lnTo>
                  <a:lnTo>
                    <a:pt x="8486" y="472240"/>
                  </a:lnTo>
                  <a:lnTo>
                    <a:pt x="31630" y="506569"/>
                  </a:lnTo>
                  <a:lnTo>
                    <a:pt x="65960" y="529714"/>
                  </a:lnTo>
                  <a:lnTo>
                    <a:pt x="108000" y="538200"/>
                  </a:lnTo>
                  <a:lnTo>
                    <a:pt x="2009254" y="538200"/>
                  </a:lnTo>
                  <a:lnTo>
                    <a:pt x="2051289" y="529714"/>
                  </a:lnTo>
                  <a:lnTo>
                    <a:pt x="2085619" y="506569"/>
                  </a:lnTo>
                  <a:lnTo>
                    <a:pt x="2108766" y="472240"/>
                  </a:lnTo>
                  <a:lnTo>
                    <a:pt x="2117255" y="430199"/>
                  </a:lnTo>
                  <a:lnTo>
                    <a:pt x="2117255" y="108000"/>
                  </a:lnTo>
                  <a:lnTo>
                    <a:pt x="2108766" y="65960"/>
                  </a:lnTo>
                  <a:lnTo>
                    <a:pt x="2085619" y="31630"/>
                  </a:lnTo>
                  <a:lnTo>
                    <a:pt x="2051289" y="8486"/>
                  </a:lnTo>
                  <a:lnTo>
                    <a:pt x="2009254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006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910598" y="9154802"/>
              <a:ext cx="1250315" cy="259715"/>
            </a:xfrm>
            <a:custGeom>
              <a:avLst/>
              <a:gdLst/>
              <a:ahLst/>
              <a:cxnLst/>
              <a:rect l="l" t="t" r="r" b="b"/>
              <a:pathLst>
                <a:path w="1250314" h="259715">
                  <a:moveTo>
                    <a:pt x="1250099" y="0"/>
                  </a:moveTo>
                  <a:lnTo>
                    <a:pt x="291820" y="0"/>
                  </a:lnTo>
                  <a:lnTo>
                    <a:pt x="0" y="259194"/>
                  </a:lnTo>
                  <a:lnTo>
                    <a:pt x="1250099" y="259194"/>
                  </a:lnTo>
                  <a:lnTo>
                    <a:pt x="1250099" y="0"/>
                  </a:lnTo>
                  <a:close/>
                </a:path>
              </a:pathLst>
            </a:custGeom>
            <a:solidFill>
              <a:srgbClr val="0061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931318" y="2402827"/>
            <a:ext cx="948690" cy="33845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610"/>
              </a:spcBef>
            </a:pPr>
            <a:r>
              <a:rPr sz="900" spc="-25" dirty="0">
                <a:solidFill>
                  <a:srgbClr val="FFFFFF"/>
                </a:solidFill>
                <a:latin typeface="ＭＳ ゴシック"/>
                <a:cs typeface="ＭＳ ゴシック"/>
              </a:rPr>
              <a:t>表</a:t>
            </a:r>
            <a:r>
              <a:rPr sz="900" spc="-10" dirty="0">
                <a:solidFill>
                  <a:srgbClr val="FFFFFF"/>
                </a:solidFill>
                <a:latin typeface="ＭＳ ゴシック"/>
                <a:cs typeface="ＭＳ ゴシック"/>
              </a:rPr>
              <a:t>示</a:t>
            </a:r>
            <a:r>
              <a:rPr sz="900" spc="-25" dirty="0">
                <a:solidFill>
                  <a:srgbClr val="FFFFFF"/>
                </a:solidFill>
                <a:latin typeface="ＭＳ ゴシック"/>
                <a:cs typeface="ＭＳ ゴシック"/>
              </a:rPr>
              <a:t>切</a:t>
            </a:r>
            <a:r>
              <a:rPr sz="900" spc="-65" dirty="0">
                <a:solidFill>
                  <a:srgbClr val="FFFFFF"/>
                </a:solidFill>
                <a:latin typeface="ＭＳ ゴシック"/>
                <a:cs typeface="ＭＳ ゴシック"/>
              </a:rPr>
              <a:t>替</a:t>
            </a:r>
            <a:r>
              <a:rPr sz="900" spc="-140" dirty="0">
                <a:solidFill>
                  <a:srgbClr val="FFFFFF"/>
                </a:solidFill>
                <a:latin typeface="ＭＳ ゴシック"/>
                <a:cs typeface="ＭＳ ゴシック"/>
              </a:rPr>
              <a:t>エ</a:t>
            </a:r>
            <a:r>
              <a:rPr sz="900" spc="-105" dirty="0">
                <a:solidFill>
                  <a:srgbClr val="FFFFFF"/>
                </a:solidFill>
                <a:latin typeface="ＭＳ ゴシック"/>
                <a:cs typeface="ＭＳ ゴシック"/>
              </a:rPr>
              <a:t>リ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ア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973908" y="9169590"/>
            <a:ext cx="1243965" cy="30226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51155">
              <a:lnSpc>
                <a:spcPct val="100000"/>
              </a:lnSpc>
              <a:spcBef>
                <a:spcPts val="320"/>
              </a:spcBef>
            </a:pPr>
            <a:r>
              <a:rPr sz="900" spc="-25" dirty="0">
                <a:solidFill>
                  <a:srgbClr val="FFFFFF"/>
                </a:solidFill>
                <a:latin typeface="ＭＳ ゴシック"/>
                <a:cs typeface="ＭＳ ゴシック"/>
              </a:rPr>
              <a:t>表</a:t>
            </a:r>
            <a:r>
              <a:rPr sz="900" spc="-10" dirty="0">
                <a:solidFill>
                  <a:srgbClr val="FFFFFF"/>
                </a:solidFill>
                <a:latin typeface="ＭＳ ゴシック"/>
                <a:cs typeface="ＭＳ ゴシック"/>
              </a:rPr>
              <a:t>示</a:t>
            </a:r>
            <a:r>
              <a:rPr sz="900" spc="-25" dirty="0">
                <a:solidFill>
                  <a:srgbClr val="FFFFFF"/>
                </a:solidFill>
                <a:latin typeface="ＭＳ ゴシック"/>
                <a:cs typeface="ＭＳ ゴシック"/>
              </a:rPr>
              <a:t>切</a:t>
            </a:r>
            <a:r>
              <a:rPr sz="900" spc="-65" dirty="0">
                <a:solidFill>
                  <a:srgbClr val="FFFFFF"/>
                </a:solidFill>
                <a:latin typeface="ＭＳ ゴシック"/>
                <a:cs typeface="ＭＳ ゴシック"/>
              </a:rPr>
              <a:t>替</a:t>
            </a:r>
            <a:r>
              <a:rPr sz="900" spc="-140" dirty="0">
                <a:solidFill>
                  <a:srgbClr val="FFFFFF"/>
                </a:solidFill>
                <a:latin typeface="ＭＳ ゴシック"/>
                <a:cs typeface="ＭＳ ゴシック"/>
              </a:rPr>
              <a:t>エ</a:t>
            </a:r>
            <a:r>
              <a:rPr sz="900" spc="-105" dirty="0">
                <a:solidFill>
                  <a:srgbClr val="FFFFFF"/>
                </a:solidFill>
                <a:latin typeface="ＭＳ ゴシック"/>
                <a:cs typeface="ＭＳ ゴシック"/>
              </a:rPr>
              <a:t>リ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ア</a:t>
            </a:r>
            <a:endParaRPr sz="900" dirty="0">
              <a:latin typeface="ＭＳ ゴシック"/>
              <a:cs typeface="ＭＳ ゴシック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319296" y="2846703"/>
            <a:ext cx="392430" cy="152400"/>
          </a:xfrm>
          <a:custGeom>
            <a:avLst/>
            <a:gdLst/>
            <a:ahLst/>
            <a:cxnLst/>
            <a:rect l="l" t="t" r="r" b="b"/>
            <a:pathLst>
              <a:path w="392430" h="152400">
                <a:moveTo>
                  <a:pt x="27470" y="0"/>
                </a:moveTo>
                <a:lnTo>
                  <a:pt x="16780" y="2158"/>
                </a:lnTo>
                <a:lnTo>
                  <a:pt x="8048" y="8043"/>
                </a:lnTo>
                <a:lnTo>
                  <a:pt x="2159" y="16775"/>
                </a:lnTo>
                <a:lnTo>
                  <a:pt x="0" y="27470"/>
                </a:lnTo>
                <a:lnTo>
                  <a:pt x="0" y="124637"/>
                </a:lnTo>
                <a:lnTo>
                  <a:pt x="2159" y="135325"/>
                </a:lnTo>
                <a:lnTo>
                  <a:pt x="8048" y="144052"/>
                </a:lnTo>
                <a:lnTo>
                  <a:pt x="16780" y="149937"/>
                </a:lnTo>
                <a:lnTo>
                  <a:pt x="27470" y="152095"/>
                </a:lnTo>
                <a:lnTo>
                  <a:pt x="364934" y="152095"/>
                </a:lnTo>
                <a:lnTo>
                  <a:pt x="375629" y="149937"/>
                </a:lnTo>
                <a:lnTo>
                  <a:pt x="384360" y="144052"/>
                </a:lnTo>
                <a:lnTo>
                  <a:pt x="390246" y="135325"/>
                </a:lnTo>
                <a:lnTo>
                  <a:pt x="392404" y="124637"/>
                </a:lnTo>
                <a:lnTo>
                  <a:pt x="392404" y="27470"/>
                </a:lnTo>
                <a:lnTo>
                  <a:pt x="390246" y="16775"/>
                </a:lnTo>
                <a:lnTo>
                  <a:pt x="384360" y="8043"/>
                </a:lnTo>
                <a:lnTo>
                  <a:pt x="375629" y="2158"/>
                </a:lnTo>
                <a:lnTo>
                  <a:pt x="364934" y="0"/>
                </a:lnTo>
                <a:lnTo>
                  <a:pt x="27470" y="0"/>
                </a:lnTo>
                <a:close/>
              </a:path>
            </a:pathLst>
          </a:custGeom>
          <a:ln w="12598">
            <a:solidFill>
              <a:srgbClr val="DA2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22696" y="6594753"/>
            <a:ext cx="255904" cy="128270"/>
          </a:xfrm>
          <a:custGeom>
            <a:avLst/>
            <a:gdLst/>
            <a:ahLst/>
            <a:cxnLst/>
            <a:rect l="l" t="t" r="r" b="b"/>
            <a:pathLst>
              <a:path w="255905" h="128270">
                <a:moveTo>
                  <a:pt x="27470" y="0"/>
                </a:moveTo>
                <a:lnTo>
                  <a:pt x="16780" y="2158"/>
                </a:lnTo>
                <a:lnTo>
                  <a:pt x="8048" y="8043"/>
                </a:lnTo>
                <a:lnTo>
                  <a:pt x="2159" y="16775"/>
                </a:lnTo>
                <a:lnTo>
                  <a:pt x="0" y="27470"/>
                </a:lnTo>
                <a:lnTo>
                  <a:pt x="0" y="100330"/>
                </a:lnTo>
                <a:lnTo>
                  <a:pt x="2159" y="111024"/>
                </a:lnTo>
                <a:lnTo>
                  <a:pt x="8048" y="119756"/>
                </a:lnTo>
                <a:lnTo>
                  <a:pt x="16780" y="125642"/>
                </a:lnTo>
                <a:lnTo>
                  <a:pt x="27470" y="127800"/>
                </a:lnTo>
                <a:lnTo>
                  <a:pt x="228130" y="127800"/>
                </a:lnTo>
                <a:lnTo>
                  <a:pt x="238824" y="125642"/>
                </a:lnTo>
                <a:lnTo>
                  <a:pt x="247556" y="119756"/>
                </a:lnTo>
                <a:lnTo>
                  <a:pt x="253442" y="111024"/>
                </a:lnTo>
                <a:lnTo>
                  <a:pt x="255600" y="100330"/>
                </a:lnTo>
                <a:lnTo>
                  <a:pt x="255600" y="27470"/>
                </a:lnTo>
                <a:lnTo>
                  <a:pt x="253442" y="16775"/>
                </a:lnTo>
                <a:lnTo>
                  <a:pt x="247556" y="8043"/>
                </a:lnTo>
                <a:lnTo>
                  <a:pt x="238824" y="2158"/>
                </a:lnTo>
                <a:lnTo>
                  <a:pt x="228130" y="0"/>
                </a:lnTo>
                <a:lnTo>
                  <a:pt x="27470" y="0"/>
                </a:lnTo>
                <a:close/>
              </a:path>
            </a:pathLst>
          </a:custGeom>
          <a:ln w="12598">
            <a:solidFill>
              <a:srgbClr val="DA2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909496" y="3048303"/>
            <a:ext cx="329565" cy="109855"/>
          </a:xfrm>
          <a:custGeom>
            <a:avLst/>
            <a:gdLst/>
            <a:ahLst/>
            <a:cxnLst/>
            <a:rect l="l" t="t" r="r" b="b"/>
            <a:pathLst>
              <a:path w="329564" h="109855">
                <a:moveTo>
                  <a:pt x="27470" y="0"/>
                </a:moveTo>
                <a:lnTo>
                  <a:pt x="16780" y="2158"/>
                </a:lnTo>
                <a:lnTo>
                  <a:pt x="8048" y="8043"/>
                </a:lnTo>
                <a:lnTo>
                  <a:pt x="2159" y="16775"/>
                </a:lnTo>
                <a:lnTo>
                  <a:pt x="0" y="27470"/>
                </a:lnTo>
                <a:lnTo>
                  <a:pt x="0" y="82334"/>
                </a:lnTo>
                <a:lnTo>
                  <a:pt x="2159" y="93023"/>
                </a:lnTo>
                <a:lnTo>
                  <a:pt x="8048" y="101755"/>
                </a:lnTo>
                <a:lnTo>
                  <a:pt x="16780" y="107644"/>
                </a:lnTo>
                <a:lnTo>
                  <a:pt x="27470" y="109804"/>
                </a:lnTo>
                <a:lnTo>
                  <a:pt x="301942" y="109804"/>
                </a:lnTo>
                <a:lnTo>
                  <a:pt x="312629" y="107644"/>
                </a:lnTo>
                <a:lnTo>
                  <a:pt x="321357" y="101755"/>
                </a:lnTo>
                <a:lnTo>
                  <a:pt x="327242" y="93023"/>
                </a:lnTo>
                <a:lnTo>
                  <a:pt x="329399" y="82334"/>
                </a:lnTo>
                <a:lnTo>
                  <a:pt x="329399" y="27470"/>
                </a:lnTo>
                <a:lnTo>
                  <a:pt x="327242" y="16775"/>
                </a:lnTo>
                <a:lnTo>
                  <a:pt x="321357" y="8043"/>
                </a:lnTo>
                <a:lnTo>
                  <a:pt x="312629" y="2158"/>
                </a:lnTo>
                <a:lnTo>
                  <a:pt x="301942" y="0"/>
                </a:lnTo>
                <a:lnTo>
                  <a:pt x="27470" y="0"/>
                </a:lnTo>
                <a:close/>
              </a:path>
            </a:pathLst>
          </a:custGeom>
          <a:ln w="12598">
            <a:solidFill>
              <a:srgbClr val="DA2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21700" y="7984021"/>
            <a:ext cx="14446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30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施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設</a:t>
            </a:r>
            <a:r>
              <a:rPr sz="1000" spc="-90" dirty="0">
                <a:solidFill>
                  <a:srgbClr val="231F20"/>
                </a:solidFill>
                <a:latin typeface="ＭＳ ゴシック"/>
                <a:cs typeface="ＭＳ ゴシック"/>
              </a:rPr>
              <a:t>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診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療科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選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択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29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endParaRPr sz="1000">
              <a:latin typeface="ＭＳ ゴシック"/>
              <a:cs typeface="ＭＳ ゴシック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59" name="object 59"/>
          <p:cNvSpPr txBox="1"/>
          <p:nvPr/>
        </p:nvSpPr>
        <p:spPr>
          <a:xfrm>
            <a:off x="734402" y="837006"/>
            <a:ext cx="6091555" cy="375744"/>
          </a:xfrm>
          <a:prstGeom prst="rect">
            <a:avLst/>
          </a:prstGeom>
          <a:solidFill>
            <a:srgbClr val="46976D"/>
          </a:solidFill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2200" spc="45" dirty="0" err="1">
                <a:solidFill>
                  <a:srgbClr val="FFFFFF"/>
                </a:solidFill>
                <a:latin typeface="HGPｺﾞｼｯｸE"/>
                <a:cs typeface="HGPｺﾞｼｯｸE"/>
              </a:rPr>
              <a:t>経</a:t>
            </a:r>
            <a:r>
              <a:rPr sz="2200" spc="35" dirty="0" err="1">
                <a:solidFill>
                  <a:srgbClr val="FFFFFF"/>
                </a:solidFill>
                <a:latin typeface="HGPｺﾞｼｯｸE"/>
                <a:cs typeface="HGPｺﾞｼｯｸE"/>
              </a:rPr>
              <a:t>験</a:t>
            </a:r>
            <a:r>
              <a:rPr sz="2200" spc="-40" dirty="0" err="1">
                <a:solidFill>
                  <a:srgbClr val="FFFFFF"/>
                </a:solidFill>
                <a:latin typeface="HGPｺﾞｼｯｸE"/>
                <a:cs typeface="HGPｺﾞｼｯｸE"/>
              </a:rPr>
              <a:t>症</a:t>
            </a:r>
            <a:r>
              <a:rPr sz="2200" spc="35" dirty="0" err="1">
                <a:solidFill>
                  <a:srgbClr val="FFFFFF"/>
                </a:solidFill>
                <a:latin typeface="HGPｺﾞｼｯｸE"/>
                <a:cs typeface="HGPｺﾞｼｯｸE"/>
              </a:rPr>
              <a:t>候</a:t>
            </a:r>
            <a:r>
              <a:rPr sz="2200" spc="-150" dirty="0" smtClean="0">
                <a:solidFill>
                  <a:srgbClr val="FFFFFF"/>
                </a:solidFill>
                <a:latin typeface="HGPｺﾞｼｯｸE"/>
                <a:cs typeface="HGPｺﾞｼｯｸE"/>
              </a:rPr>
              <a:t>／</a:t>
            </a:r>
            <a:r>
              <a:rPr lang="ja-JP" altLang="en-US" sz="2200" dirty="0" smtClean="0">
                <a:solidFill>
                  <a:srgbClr val="FFFFFF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  <a:cs typeface="HGPｺﾞｼｯｸE"/>
              </a:rPr>
              <a:t>疾病・病態</a:t>
            </a:r>
            <a:r>
              <a:rPr sz="2200" spc="-40" dirty="0" err="1" smtClean="0">
                <a:solidFill>
                  <a:srgbClr val="FFFFFF"/>
                </a:solidFill>
                <a:latin typeface="HGPｺﾞｼｯｸE"/>
                <a:cs typeface="HGPｺﾞｼｯｸE"/>
              </a:rPr>
              <a:t>の</a:t>
            </a:r>
            <a:r>
              <a:rPr sz="2200" spc="-20" dirty="0" err="1" smtClean="0">
                <a:solidFill>
                  <a:srgbClr val="FFFFFF"/>
                </a:solidFill>
                <a:latin typeface="HGPｺﾞｼｯｸE"/>
                <a:cs typeface="HGPｺﾞｼｯｸE"/>
              </a:rPr>
              <a:t>記</a:t>
            </a:r>
            <a:r>
              <a:rPr sz="2200" spc="-5" dirty="0" err="1" smtClean="0">
                <a:solidFill>
                  <a:srgbClr val="FFFFFF"/>
                </a:solidFill>
                <a:latin typeface="HGPｺﾞｼｯｸE"/>
                <a:cs typeface="HGPｺﾞｼｯｸE"/>
              </a:rPr>
              <a:t>録</a:t>
            </a:r>
            <a:endParaRPr sz="2200" dirty="0">
              <a:latin typeface="HGPｺﾞｼｯｸE"/>
              <a:cs typeface="HGPｺﾞｼｯｸE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34402" y="651599"/>
            <a:ext cx="6091555" cy="185420"/>
          </a:xfrm>
          <a:prstGeom prst="rect">
            <a:avLst/>
          </a:prstGeom>
          <a:solidFill>
            <a:srgbClr val="FFFFFF">
              <a:alpha val="29998"/>
            </a:srgbClr>
          </a:solidFill>
        </p:spPr>
        <p:txBody>
          <a:bodyPr vert="horz" wrap="square" lIns="0" tIns="82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000" spc="-3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〈</a:t>
            </a:r>
            <a:r>
              <a:rPr sz="1000" spc="1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研</a:t>
            </a:r>
            <a:r>
              <a:rPr sz="1000" spc="-1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修記</a:t>
            </a:r>
            <a:r>
              <a:rPr sz="1000" spc="-2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録</a:t>
            </a:r>
            <a:r>
              <a:rPr sz="1000" spc="-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の</a:t>
            </a:r>
            <a:r>
              <a:rPr sz="1000" spc="-2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参</a:t>
            </a:r>
            <a:r>
              <a:rPr sz="1000" spc="-1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照</a:t>
            </a:r>
            <a:r>
              <a:rPr sz="1000" spc="-1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〉</a:t>
            </a:r>
            <a:endParaRPr sz="1000">
              <a:latin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700" y="621057"/>
            <a:ext cx="6333150" cy="6728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100"/>
              </a:spcBef>
            </a:pPr>
            <a:r>
              <a:rPr sz="1000" spc="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経</a:t>
            </a:r>
            <a:r>
              <a:rPr sz="1000" spc="-1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験</a:t>
            </a:r>
            <a:r>
              <a:rPr sz="1000" spc="-9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症</a:t>
            </a:r>
            <a:r>
              <a:rPr sz="1000" spc="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候</a:t>
            </a:r>
            <a:r>
              <a:rPr sz="1000" spc="-5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／</a:t>
            </a:r>
            <a:r>
              <a:rPr lang="ja-JP" altLang="en-US" sz="1000" spc="-1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疾病・病態</a:t>
            </a:r>
            <a:r>
              <a:rPr sz="1000" spc="-5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2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記</a:t>
            </a:r>
            <a:r>
              <a:rPr sz="1000" spc="-5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録</a:t>
            </a:r>
            <a:r>
              <a:rPr sz="1000" spc="-3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1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10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</a:pPr>
            <a:endParaRPr sz="1000" dirty="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 dirty="0">
              <a:latin typeface="ＭＳ ゴシック"/>
              <a:cs typeface="ＭＳ ゴシック"/>
            </a:endParaRPr>
          </a:p>
          <a:p>
            <a:pPr marL="139700" indent="-127635">
              <a:lnSpc>
                <a:spcPct val="100000"/>
              </a:lnSpc>
              <a:buSzPct val="90000"/>
              <a:buChar char="■"/>
              <a:tabLst>
                <a:tab pos="140335" algn="l"/>
              </a:tabLst>
            </a:pPr>
            <a:r>
              <a:rPr sz="1000" spc="-5" dirty="0" err="1">
                <a:solidFill>
                  <a:srgbClr val="46976D"/>
                </a:solidFill>
                <a:latin typeface="ＭＳ ゴシック"/>
                <a:cs typeface="ＭＳ ゴシック"/>
              </a:rPr>
              <a:t>経験</a:t>
            </a:r>
            <a:r>
              <a:rPr sz="1000" spc="-30" dirty="0" err="1">
                <a:solidFill>
                  <a:srgbClr val="46976D"/>
                </a:solidFill>
                <a:latin typeface="ＭＳ ゴシック"/>
                <a:cs typeface="ＭＳ ゴシック"/>
              </a:rPr>
              <a:t>症</a:t>
            </a:r>
            <a:r>
              <a:rPr sz="1000" spc="5" dirty="0" err="1">
                <a:solidFill>
                  <a:srgbClr val="46976D"/>
                </a:solidFill>
                <a:latin typeface="ＭＳ ゴシック"/>
                <a:cs typeface="ＭＳ ゴシック"/>
              </a:rPr>
              <a:t>候</a:t>
            </a:r>
            <a:r>
              <a:rPr sz="1000" spc="-55" dirty="0" smtClean="0">
                <a:solidFill>
                  <a:srgbClr val="46976D"/>
                </a:solidFill>
                <a:latin typeface="ＭＳ ゴシック"/>
                <a:cs typeface="ＭＳ ゴシック"/>
              </a:rPr>
              <a:t>／</a:t>
            </a:r>
            <a:r>
              <a:rPr lang="ja-JP" altLang="en-US" sz="1000" spc="-15" dirty="0" smtClean="0">
                <a:solidFill>
                  <a:srgbClr val="46976D"/>
                </a:solidFill>
                <a:latin typeface="ＭＳ ゴシック"/>
                <a:cs typeface="ＭＳ ゴシック"/>
              </a:rPr>
              <a:t>疾病・病態</a:t>
            </a:r>
            <a:r>
              <a:rPr sz="1000" spc="-55" dirty="0" err="1" smtClean="0">
                <a:solidFill>
                  <a:srgbClr val="46976D"/>
                </a:solidFill>
                <a:latin typeface="ＭＳ ゴシック"/>
                <a:cs typeface="ＭＳ ゴシック"/>
              </a:rPr>
              <a:t>の</a:t>
            </a:r>
            <a:r>
              <a:rPr sz="1000" spc="-25" dirty="0" err="1" smtClean="0">
                <a:solidFill>
                  <a:srgbClr val="46976D"/>
                </a:solidFill>
                <a:latin typeface="ＭＳ ゴシック"/>
                <a:cs typeface="ＭＳ ゴシック"/>
              </a:rPr>
              <a:t>記</a:t>
            </a:r>
            <a:r>
              <a:rPr sz="1000" spc="-5" dirty="0" err="1" smtClean="0">
                <a:solidFill>
                  <a:srgbClr val="46976D"/>
                </a:solidFill>
                <a:latin typeface="ＭＳ ゴシック"/>
                <a:cs typeface="ＭＳ ゴシック"/>
              </a:rPr>
              <a:t>録</a:t>
            </a:r>
            <a:r>
              <a:rPr sz="1000" spc="-10" dirty="0" err="1" smtClean="0">
                <a:solidFill>
                  <a:srgbClr val="46976D"/>
                </a:solidFill>
                <a:latin typeface="ＭＳ ゴシック"/>
                <a:cs typeface="ＭＳ ゴシック"/>
              </a:rPr>
              <a:t>確</a:t>
            </a:r>
            <a:r>
              <a:rPr sz="1000" dirty="0" err="1" smtClean="0">
                <a:solidFill>
                  <a:srgbClr val="46976D"/>
                </a:solidFill>
                <a:latin typeface="ＭＳ ゴシック"/>
                <a:cs typeface="ＭＳ ゴシック"/>
              </a:rPr>
              <a:t>認</a:t>
            </a:r>
            <a:endParaRPr sz="1000" dirty="0">
              <a:latin typeface="ＭＳ ゴシック"/>
              <a:cs typeface="ＭＳ ゴシック"/>
            </a:endParaRPr>
          </a:p>
          <a:p>
            <a:pPr marL="131445" indent="-119380">
              <a:lnSpc>
                <a:spcPct val="100000"/>
              </a:lnSpc>
              <a:spcBef>
                <a:spcPts val="575"/>
              </a:spcBef>
              <a:buSzPct val="90000"/>
              <a:buAutoNum type="arabicPeriod"/>
              <a:tabLst>
                <a:tab pos="132080" algn="l"/>
              </a:tabLst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26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254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8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ＭＳ ゴシック"/>
                <a:cs typeface="ＭＳ ゴシック"/>
              </a:rPr>
              <a:t>か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ら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参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照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を選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ん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く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だ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さ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 marR="67945" indent="635">
              <a:lnSpc>
                <a:spcPct val="148200"/>
              </a:lnSpc>
            </a:pP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示さ</a:t>
            </a:r>
            <a:r>
              <a:rPr sz="1000" spc="-1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多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場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合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-6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1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lang="ja-JP" altLang="en-US" sz="1000" spc="1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sz="1000" spc="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1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9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絞り</a:t>
            </a:r>
            <a:r>
              <a:rPr sz="1000" spc="-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込</a:t>
            </a:r>
            <a:r>
              <a:rPr sz="1000" spc="-4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み</a:t>
            </a:r>
            <a:r>
              <a:rPr sz="1000" spc="-15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エ</a:t>
            </a:r>
            <a:r>
              <a:rPr sz="1000" spc="-1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5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ア</a:t>
            </a:r>
            <a:r>
              <a:rPr sz="1000" spc="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氏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名</a:t>
            </a:r>
            <a:r>
              <a:rPr sz="1000" spc="-114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や</a:t>
            </a:r>
            <a:r>
              <a:rPr sz="1000" spc="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あ</a:t>
            </a:r>
            <a:r>
              <a:rPr sz="1000" spc="-1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16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う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え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お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順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9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絞り</a:t>
            </a:r>
            <a:r>
              <a:rPr sz="1000" spc="-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込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み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6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す。</a:t>
            </a:r>
            <a:endParaRPr sz="1000" dirty="0">
              <a:latin typeface="ＭＳ ゴシック"/>
              <a:cs typeface="ＭＳ ゴシック"/>
            </a:endParaRPr>
          </a:p>
          <a:p>
            <a:pPr marL="140335" marR="2299970" indent="-128270">
              <a:lnSpc>
                <a:spcPct val="148200"/>
              </a:lnSpc>
              <a:spcBef>
                <a:spcPts val="5"/>
              </a:spcBef>
              <a:buSzPct val="90000"/>
              <a:buAutoNum type="arabicPeriod" startAt="2"/>
              <a:tabLst>
                <a:tab pos="148590" algn="l"/>
              </a:tabLst>
            </a:pP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110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行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あ</a:t>
            </a:r>
            <a:r>
              <a:rPr sz="1000" spc="-320" dirty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参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照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ボ</a:t>
            </a:r>
            <a:r>
              <a:rPr sz="1000" spc="-145" dirty="0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90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215" dirty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く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だ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さ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 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当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該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23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254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経験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症</a:t>
            </a:r>
            <a:r>
              <a:rPr sz="1000" spc="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候</a:t>
            </a:r>
            <a:r>
              <a:rPr sz="1000" spc="-5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／</a:t>
            </a:r>
            <a:r>
              <a:rPr lang="ja-JP" altLang="en-US" sz="1000" spc="-1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疾病・病態</a:t>
            </a:r>
            <a:r>
              <a:rPr sz="1000" spc="-1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3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参</a:t>
            </a:r>
            <a:r>
              <a:rPr sz="1000" spc="-2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照</a:t>
            </a:r>
            <a:r>
              <a:rPr sz="1000" spc="-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spc="24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9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示さ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7320" indent="-135255">
              <a:lnSpc>
                <a:spcPct val="100000"/>
              </a:lnSpc>
              <a:spcBef>
                <a:spcPts val="575"/>
              </a:spcBef>
              <a:buSzPct val="90000"/>
              <a:buAutoNum type="arabicPeriod" startAt="2"/>
              <a:tabLst>
                <a:tab pos="147955" algn="l"/>
              </a:tabLst>
            </a:pP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初期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設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定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全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施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設</a:t>
            </a:r>
            <a:r>
              <a:rPr sz="1000" spc="-90" dirty="0">
                <a:solidFill>
                  <a:srgbClr val="231F20"/>
                </a:solidFill>
                <a:latin typeface="ＭＳ ゴシック"/>
                <a:cs typeface="ＭＳ ゴシック"/>
              </a:rPr>
              <a:t>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診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療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科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症例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示さ</a:t>
            </a:r>
            <a:r>
              <a:rPr sz="1000" spc="-140" dirty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>
              <a:lnSpc>
                <a:spcPct val="100000"/>
              </a:lnSpc>
              <a:spcBef>
                <a:spcPts val="580"/>
              </a:spcBef>
            </a:pP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示</a:t>
            </a:r>
            <a:r>
              <a:rPr sz="1000" spc="-1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施</a:t>
            </a:r>
            <a:r>
              <a:rPr sz="1000" spc="-9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設</a:t>
            </a:r>
            <a:r>
              <a:rPr sz="1000" spc="-9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・</a:t>
            </a:r>
            <a:r>
              <a:rPr sz="10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診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療</a:t>
            </a:r>
            <a:r>
              <a:rPr sz="1000" spc="-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科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絞り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込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む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場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合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-6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lang="ja-JP" altLang="en-US"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sz="1000" spc="-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施</a:t>
            </a:r>
            <a:r>
              <a:rPr sz="1000" spc="-9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設</a:t>
            </a:r>
            <a:r>
              <a:rPr sz="1000" spc="-9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・</a:t>
            </a:r>
            <a:r>
              <a:rPr sz="10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診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療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科の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選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択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0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ボ</a:t>
            </a:r>
            <a:r>
              <a:rPr sz="1000" spc="-1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8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0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 marR="67945" indent="-128270">
              <a:lnSpc>
                <a:spcPct val="148200"/>
              </a:lnSpc>
              <a:buSzPct val="90000"/>
              <a:buAutoNum type="arabicPeriod" startAt="4"/>
              <a:tabLst>
                <a:tab pos="138430" algn="l"/>
              </a:tabLst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28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施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設</a:t>
            </a:r>
            <a:r>
              <a:rPr sz="1000" spc="-90" dirty="0">
                <a:solidFill>
                  <a:srgbClr val="231F20"/>
                </a:solidFill>
                <a:latin typeface="ＭＳ ゴシック"/>
                <a:cs typeface="ＭＳ ゴシック"/>
              </a:rPr>
              <a:t>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診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療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科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選択画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27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9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6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開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7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0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施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設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→</a:t>
            </a:r>
            <a:r>
              <a:rPr sz="10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診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療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科</a:t>
            </a:r>
            <a:r>
              <a:rPr sz="1000" spc="-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の順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選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択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状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態</a:t>
            </a:r>
            <a:r>
              <a:rPr sz="1000" spc="-1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19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右</a:t>
            </a:r>
            <a:r>
              <a:rPr sz="1000" spc="-6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下</a:t>
            </a:r>
            <a:r>
              <a:rPr sz="1000" spc="-29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決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定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0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ボ</a:t>
            </a:r>
            <a:r>
              <a:rPr sz="1000" spc="-14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8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5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クリ</a:t>
            </a:r>
            <a:r>
              <a:rPr sz="100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7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0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9860" indent="-137795">
              <a:lnSpc>
                <a:spcPct val="100000"/>
              </a:lnSpc>
              <a:spcBef>
                <a:spcPts val="580"/>
              </a:spcBef>
              <a:buSzPct val="90000"/>
              <a:buAutoNum type="arabicPeriod" startAt="4"/>
              <a:tabLst>
                <a:tab pos="150495" algn="l"/>
              </a:tabLst>
            </a:pP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再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び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全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施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設</a:t>
            </a:r>
            <a:r>
              <a:rPr sz="1000" spc="-90" dirty="0">
                <a:solidFill>
                  <a:srgbClr val="231F20"/>
                </a:solidFill>
                <a:latin typeface="ＭＳ ゴシック"/>
                <a:cs typeface="ＭＳ ゴシック"/>
              </a:rPr>
              <a:t>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診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療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科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示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さ</a:t>
            </a:r>
            <a:r>
              <a:rPr sz="1000" spc="-135" dirty="0">
                <a:solidFill>
                  <a:srgbClr val="231F20"/>
                </a:solidFill>
                <a:latin typeface="ＭＳ ゴシック"/>
                <a:cs typeface="ＭＳ ゴシック"/>
              </a:rPr>
              <a:t>せ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左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下</a:t>
            </a:r>
            <a:r>
              <a:rPr sz="1000" spc="-29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全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施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設</a:t>
            </a:r>
            <a:r>
              <a:rPr sz="1000" spc="-90" dirty="0">
                <a:solidFill>
                  <a:srgbClr val="231F20"/>
                </a:solidFill>
                <a:latin typeface="ＭＳ ゴシック"/>
                <a:cs typeface="ＭＳ ゴシック"/>
              </a:rPr>
              <a:t>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診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療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科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ボ</a:t>
            </a:r>
            <a:r>
              <a:rPr sz="1000" spc="-145" dirty="0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</a:pPr>
            <a:endParaRPr sz="1000" dirty="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 dirty="0">
              <a:latin typeface="ＭＳ ゴシック"/>
              <a:cs typeface="ＭＳ ゴシック"/>
            </a:endParaRPr>
          </a:p>
          <a:p>
            <a:pPr marL="139700" indent="-127635">
              <a:lnSpc>
                <a:spcPct val="100000"/>
              </a:lnSpc>
              <a:buSzPct val="90000"/>
              <a:buChar char="■"/>
              <a:tabLst>
                <a:tab pos="140335" algn="l"/>
              </a:tabLst>
            </a:pPr>
            <a:r>
              <a:rPr sz="1000" spc="-5" dirty="0" err="1">
                <a:solidFill>
                  <a:srgbClr val="46976D"/>
                </a:solidFill>
                <a:latin typeface="ＭＳ ゴシック"/>
                <a:cs typeface="ＭＳ ゴシック"/>
              </a:rPr>
              <a:t>経験</a:t>
            </a:r>
            <a:r>
              <a:rPr sz="1000" spc="-120" dirty="0" err="1">
                <a:solidFill>
                  <a:srgbClr val="46976D"/>
                </a:solidFill>
                <a:latin typeface="ＭＳ ゴシック"/>
                <a:cs typeface="ＭＳ ゴシック"/>
              </a:rPr>
              <a:t>す</a:t>
            </a:r>
            <a:r>
              <a:rPr sz="1000" spc="-80" dirty="0" err="1">
                <a:solidFill>
                  <a:srgbClr val="46976D"/>
                </a:solidFill>
                <a:latin typeface="ＭＳ ゴシック"/>
                <a:cs typeface="ＭＳ ゴシック"/>
              </a:rPr>
              <a:t>べ</a:t>
            </a:r>
            <a:r>
              <a:rPr sz="1000" spc="-45" dirty="0" err="1">
                <a:solidFill>
                  <a:srgbClr val="46976D"/>
                </a:solidFill>
                <a:latin typeface="ＭＳ ゴシック"/>
                <a:cs typeface="ＭＳ ゴシック"/>
              </a:rPr>
              <a:t>き</a:t>
            </a:r>
            <a:r>
              <a:rPr sz="1000" spc="-30" dirty="0" err="1">
                <a:solidFill>
                  <a:srgbClr val="46976D"/>
                </a:solidFill>
                <a:latin typeface="ＭＳ ゴシック"/>
                <a:cs typeface="ＭＳ ゴシック"/>
              </a:rPr>
              <a:t>症</a:t>
            </a:r>
            <a:r>
              <a:rPr sz="1000" spc="5" dirty="0" err="1">
                <a:solidFill>
                  <a:srgbClr val="46976D"/>
                </a:solidFill>
                <a:latin typeface="ＭＳ ゴシック"/>
                <a:cs typeface="ＭＳ ゴシック"/>
              </a:rPr>
              <a:t>候</a:t>
            </a:r>
            <a:r>
              <a:rPr sz="1000" spc="-35" dirty="0" err="1">
                <a:solidFill>
                  <a:srgbClr val="46976D"/>
                </a:solidFill>
                <a:latin typeface="ＭＳ ゴシック"/>
                <a:cs typeface="ＭＳ ゴシック"/>
              </a:rPr>
              <a:t>／</a:t>
            </a:r>
            <a:r>
              <a:rPr sz="1000" spc="-5" dirty="0" err="1" smtClean="0">
                <a:solidFill>
                  <a:srgbClr val="46976D"/>
                </a:solidFill>
                <a:latin typeface="ＭＳ ゴシック"/>
                <a:cs typeface="ＭＳ ゴシック"/>
              </a:rPr>
              <a:t>経験</a:t>
            </a:r>
            <a:r>
              <a:rPr sz="1000" spc="-120" dirty="0" err="1" smtClean="0">
                <a:solidFill>
                  <a:srgbClr val="46976D"/>
                </a:solidFill>
                <a:latin typeface="ＭＳ ゴシック"/>
                <a:cs typeface="ＭＳ ゴシック"/>
              </a:rPr>
              <a:t>す</a:t>
            </a:r>
            <a:r>
              <a:rPr sz="1000" spc="-80" dirty="0" err="1" smtClean="0">
                <a:solidFill>
                  <a:srgbClr val="46976D"/>
                </a:solidFill>
                <a:latin typeface="ＭＳ ゴシック"/>
                <a:cs typeface="ＭＳ ゴシック"/>
              </a:rPr>
              <a:t>べ</a:t>
            </a:r>
            <a:r>
              <a:rPr sz="1000" spc="-45" dirty="0" err="1" smtClean="0">
                <a:solidFill>
                  <a:srgbClr val="46976D"/>
                </a:solidFill>
                <a:latin typeface="ＭＳ ゴシック"/>
                <a:cs typeface="ＭＳ ゴシック"/>
              </a:rPr>
              <a:t>き</a:t>
            </a:r>
            <a:r>
              <a:rPr lang="ja-JP" altLang="en-US" sz="1000" spc="-15" dirty="0" smtClean="0">
                <a:solidFill>
                  <a:srgbClr val="46976D"/>
                </a:solidFill>
                <a:latin typeface="ＭＳ ゴシック"/>
                <a:cs typeface="ＭＳ ゴシック"/>
              </a:rPr>
              <a:t>疾病・病態</a:t>
            </a:r>
            <a:endParaRPr sz="1000" dirty="0">
              <a:latin typeface="ＭＳ ゴシック"/>
              <a:cs typeface="ＭＳ ゴシック"/>
            </a:endParaRPr>
          </a:p>
          <a:p>
            <a:pPr marL="140335" marR="1021715" indent="-128270">
              <a:lnSpc>
                <a:spcPct val="148200"/>
              </a:lnSpc>
              <a:buSzPct val="90000"/>
              <a:buAutoNum type="arabicPeriod"/>
              <a:tabLst>
                <a:tab pos="132080" algn="l"/>
              </a:tabLst>
            </a:pP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示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切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替</a:t>
            </a:r>
            <a:r>
              <a:rPr sz="1000" spc="-16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エ</a:t>
            </a:r>
            <a:r>
              <a:rPr sz="1000" spc="-1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ア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29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経験</a:t>
            </a:r>
            <a:r>
              <a:rPr sz="1000" spc="-1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べ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症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候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タブ</a:t>
            </a:r>
            <a:r>
              <a:rPr sz="1000" spc="-3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と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経験</a:t>
            </a:r>
            <a:r>
              <a:rPr sz="1000" spc="-1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8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べ</a:t>
            </a:r>
            <a:r>
              <a:rPr sz="1000" spc="-4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lang="ja-JP" altLang="en-US" sz="1000" spc="-1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疾病・病態</a:t>
            </a:r>
            <a:r>
              <a:rPr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40" dirty="0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ブ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20" dirty="0">
                <a:solidFill>
                  <a:srgbClr val="231F20"/>
                </a:solidFill>
                <a:latin typeface="ＭＳ ゴシック"/>
                <a:cs typeface="ＭＳ ゴシック"/>
              </a:rPr>
              <a:t>切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り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替</a:t>
            </a:r>
            <a:r>
              <a:rPr sz="1000" spc="-145" dirty="0">
                <a:solidFill>
                  <a:srgbClr val="231F20"/>
                </a:solidFill>
                <a:latin typeface="ＭＳ ゴシック"/>
                <a:cs typeface="ＭＳ ゴシック"/>
              </a:rPr>
              <a:t>え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ら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症候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-145" dirty="0">
                <a:solidFill>
                  <a:srgbClr val="231F20"/>
                </a:solidFill>
                <a:latin typeface="ＭＳ ゴシック"/>
                <a:cs typeface="ＭＳ ゴシック"/>
              </a:rPr>
              <a:t>２９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項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目</a:t>
            </a:r>
            <a:r>
              <a:rPr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lang="ja-JP" altLang="en-US" sz="1000" spc="-1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疾病・病態</a:t>
            </a:r>
            <a:r>
              <a:rPr sz="1000" spc="-9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-145" dirty="0">
                <a:solidFill>
                  <a:srgbClr val="231F20"/>
                </a:solidFill>
                <a:latin typeface="ＭＳ ゴシック"/>
                <a:cs typeface="ＭＳ ゴシック"/>
              </a:rPr>
              <a:t>２６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項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目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示さ</a:t>
            </a:r>
            <a:r>
              <a:rPr sz="1000" spc="-140" dirty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>
              <a:lnSpc>
                <a:spcPct val="100000"/>
              </a:lnSpc>
              <a:spcBef>
                <a:spcPts val="580"/>
              </a:spcBef>
            </a:pP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経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験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済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み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項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目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強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調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示さ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症</a:t>
            </a:r>
            <a:r>
              <a:rPr sz="1000" spc="-90" dirty="0">
                <a:solidFill>
                  <a:srgbClr val="231F20"/>
                </a:solidFill>
                <a:latin typeface="ＭＳ ゴシック"/>
                <a:cs typeface="ＭＳ ゴシック"/>
              </a:rPr>
              <a:t>例</a:t>
            </a:r>
            <a:r>
              <a:rPr sz="1000" spc="-120" dirty="0">
                <a:solidFill>
                  <a:srgbClr val="231F20"/>
                </a:solidFill>
                <a:latin typeface="ＭＳ ゴシック"/>
                <a:cs typeface="ＭＳ ゴシック"/>
              </a:rPr>
              <a:t>ご</a:t>
            </a:r>
            <a:r>
              <a:rPr sz="1000" spc="-90" dirty="0">
                <a:solidFill>
                  <a:srgbClr val="231F20"/>
                </a:solidFill>
                <a:latin typeface="ＭＳ ゴシック"/>
                <a:cs typeface="ＭＳ ゴシック"/>
              </a:rPr>
              <a:t>と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経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験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件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数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／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指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導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よ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件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数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51130" indent="-139065">
              <a:lnSpc>
                <a:spcPct val="100000"/>
              </a:lnSpc>
              <a:spcBef>
                <a:spcPts val="575"/>
              </a:spcBef>
              <a:buSzPct val="90000"/>
              <a:buAutoNum type="arabicPeriod" startAt="2"/>
              <a:tabLst>
                <a:tab pos="151765" algn="l"/>
              </a:tabLst>
            </a:pP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症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例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欄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あ</a:t>
            </a:r>
            <a:r>
              <a:rPr sz="1000" spc="-320" dirty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ボ</a:t>
            </a:r>
            <a:r>
              <a:rPr sz="1000" spc="-145" dirty="0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4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と</a:t>
            </a:r>
            <a:r>
              <a:rPr sz="1000" spc="-32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25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経験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症</a:t>
            </a:r>
            <a:r>
              <a:rPr sz="1000" spc="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候</a:t>
            </a:r>
            <a:r>
              <a:rPr sz="1000" spc="-5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／</a:t>
            </a:r>
            <a:r>
              <a:rPr lang="ja-JP" altLang="en-US" sz="1000" spc="-1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疾病・病態</a:t>
            </a:r>
            <a:r>
              <a:rPr sz="1000" spc="-3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5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spc="24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8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示さ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 marR="67945" indent="-128270">
              <a:lnSpc>
                <a:spcPct val="148200"/>
              </a:lnSpc>
              <a:buSzPct val="90000"/>
              <a:buAutoNum type="arabicPeriod" startAt="2"/>
              <a:tabLst>
                <a:tab pos="151130" algn="l"/>
              </a:tabLst>
            </a:pP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右端</a:t>
            </a:r>
            <a:r>
              <a:rPr sz="1000" spc="-29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2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示</a:t>
            </a:r>
            <a:r>
              <a:rPr sz="1000" spc="2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90" dirty="0">
                <a:solidFill>
                  <a:srgbClr val="231F20"/>
                </a:solidFill>
                <a:latin typeface="ＭＳ ゴシック"/>
                <a:cs typeface="ＭＳ ゴシック"/>
              </a:rPr>
              <a:t>ボ</a:t>
            </a:r>
            <a:r>
              <a:rPr sz="1000" spc="-130" dirty="0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50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90" dirty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と</a:t>
            </a:r>
            <a:r>
              <a:rPr sz="1000" spc="-33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26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経</a:t>
            </a:r>
            <a:r>
              <a:rPr sz="1000" spc="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験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症</a:t>
            </a:r>
            <a:r>
              <a:rPr sz="1000" spc="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候</a:t>
            </a:r>
            <a:r>
              <a:rPr sz="1000" spc="-4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／</a:t>
            </a:r>
            <a:r>
              <a:rPr lang="ja-JP" altLang="en-US" sz="1000" spc="-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疾病・病態</a:t>
            </a:r>
            <a:r>
              <a:rPr sz="1000" spc="-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の表示</a:t>
            </a:r>
            <a:r>
              <a:rPr sz="1000" spc="-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27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30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開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2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患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者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／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症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例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／</a:t>
            </a:r>
            <a:r>
              <a:rPr sz="1000" spc="15" dirty="0">
                <a:solidFill>
                  <a:srgbClr val="231F20"/>
                </a:solidFill>
                <a:latin typeface="ＭＳ ゴシック"/>
                <a:cs typeface="ＭＳ ゴシック"/>
              </a:rPr>
              <a:t>診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療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つ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い 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情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報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指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導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よ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状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況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など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 marR="5080" indent="-128270">
              <a:lnSpc>
                <a:spcPct val="148200"/>
              </a:lnSpc>
              <a:buSzPct val="90000"/>
              <a:buAutoNum type="arabicPeriod" startAt="2"/>
              <a:tabLst>
                <a:tab pos="151765" algn="l"/>
              </a:tabLst>
            </a:pP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患</a:t>
            </a:r>
            <a:r>
              <a:rPr sz="1000" spc="175" dirty="0">
                <a:solidFill>
                  <a:srgbClr val="231F20"/>
                </a:solidFill>
                <a:latin typeface="ＭＳ ゴシック"/>
                <a:cs typeface="ＭＳ ゴシック"/>
              </a:rPr>
              <a:t>者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ID</a:t>
            </a:r>
            <a:r>
              <a:rPr sz="1000" spc="-30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非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示</a:t>
            </a:r>
            <a:r>
              <a:rPr sz="1000" spc="-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1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な</a:t>
            </a:r>
            <a:r>
              <a:rPr sz="1000" spc="-1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っ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いる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場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合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-6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lang="ja-JP" altLang="en-US"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sz="1000" spc="-4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患</a:t>
            </a:r>
            <a:r>
              <a:rPr sz="1000" spc="17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者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ID</a:t>
            </a:r>
            <a:r>
              <a:rPr sz="1000" spc="-28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復</a:t>
            </a:r>
            <a:r>
              <a:rPr sz="1000" spc="-110" dirty="0">
                <a:solidFill>
                  <a:srgbClr val="231F20"/>
                </a:solidFill>
                <a:latin typeface="ＭＳ ゴシック"/>
                <a:cs typeface="ＭＳ ゴシック"/>
              </a:rPr>
              <a:t>号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ボ</a:t>
            </a:r>
            <a:r>
              <a:rPr sz="1000" spc="-145" dirty="0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押</a:t>
            </a:r>
            <a:r>
              <a:rPr sz="1000" spc="-190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90" dirty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パ</a:t>
            </a:r>
            <a:r>
              <a:rPr sz="1000" spc="-150" dirty="0">
                <a:solidFill>
                  <a:srgbClr val="231F20"/>
                </a:solidFill>
                <a:latin typeface="ＭＳ ゴシック"/>
                <a:cs typeface="ＭＳ ゴシック"/>
              </a:rPr>
              <a:t>ス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ワ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ー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ド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14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と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示さ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 </a:t>
            </a:r>
            <a:r>
              <a:rPr lang="ja-JP" altLang="en-US" sz="100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　</a:t>
            </a:r>
            <a:r>
              <a:rPr sz="1000" spc="-4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患</a:t>
            </a:r>
            <a:r>
              <a:rPr sz="1000" spc="17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者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ID</a:t>
            </a:r>
            <a:r>
              <a:rPr sz="1000" spc="-30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復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号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パ</a:t>
            </a:r>
            <a:r>
              <a:rPr sz="1000" spc="-150" dirty="0">
                <a:solidFill>
                  <a:srgbClr val="231F20"/>
                </a:solidFill>
                <a:latin typeface="ＭＳ ゴシック"/>
                <a:cs typeface="ＭＳ ゴシック"/>
              </a:rPr>
              <a:t>ス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ワ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ー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ドは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管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理</a:t>
            </a:r>
            <a:r>
              <a:rPr sz="1000" spc="-190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40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患</a:t>
            </a:r>
            <a:r>
              <a:rPr sz="1000" spc="175" dirty="0">
                <a:solidFill>
                  <a:srgbClr val="231F20"/>
                </a:solidFill>
                <a:latin typeface="ＭＳ ゴシック"/>
                <a:cs typeface="ＭＳ ゴシック"/>
              </a:rPr>
              <a:t>者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ID</a:t>
            </a:r>
            <a:r>
              <a:rPr sz="1000" spc="-33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参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照</a:t>
            </a:r>
            <a:r>
              <a:rPr sz="1000" spc="-14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際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行</a:t>
            </a:r>
            <a:r>
              <a:rPr sz="1000" spc="-145" dirty="0">
                <a:solidFill>
                  <a:srgbClr val="231F20"/>
                </a:solidFill>
                <a:latin typeface="ＭＳ ゴシック"/>
                <a:cs typeface="ＭＳ ゴシック"/>
              </a:rPr>
              <a:t>っ</a:t>
            </a:r>
            <a:r>
              <a:rPr sz="1000" spc="-215" dirty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く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だ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さ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6050" indent="-133985">
              <a:lnSpc>
                <a:spcPct val="100000"/>
              </a:lnSpc>
              <a:spcBef>
                <a:spcPts val="580"/>
              </a:spcBef>
              <a:buSzPct val="90000"/>
              <a:buAutoNum type="arabicPeriod" startAt="2"/>
              <a:tabLst>
                <a:tab pos="146685" algn="l"/>
              </a:tabLst>
            </a:pP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終え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330" dirty="0">
                <a:solidFill>
                  <a:srgbClr val="231F20"/>
                </a:solidFill>
                <a:latin typeface="ＭＳ ゴシック"/>
                <a:cs typeface="ＭＳ ゴシック"/>
              </a:rPr>
              <a:t>ら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履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歴確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戻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90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215" dirty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く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だ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さ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</a:pPr>
            <a:endParaRPr sz="1000" dirty="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 dirty="0">
              <a:latin typeface="ＭＳ ゴシック"/>
              <a:cs typeface="ＭＳ ゴシック"/>
            </a:endParaRPr>
          </a:p>
          <a:p>
            <a:pPr marL="139700" indent="-127635">
              <a:lnSpc>
                <a:spcPct val="100000"/>
              </a:lnSpc>
              <a:buSzPct val="90000"/>
              <a:buChar char="■"/>
              <a:tabLst>
                <a:tab pos="140335" algn="l"/>
              </a:tabLst>
            </a:pPr>
            <a:r>
              <a:rPr sz="1000" spc="-5" dirty="0" err="1">
                <a:solidFill>
                  <a:srgbClr val="46976D"/>
                </a:solidFill>
                <a:latin typeface="ＭＳ ゴシック"/>
                <a:cs typeface="ＭＳ ゴシック"/>
              </a:rPr>
              <a:t>経</a:t>
            </a:r>
            <a:r>
              <a:rPr sz="1000" spc="5" dirty="0" err="1">
                <a:solidFill>
                  <a:srgbClr val="46976D"/>
                </a:solidFill>
                <a:latin typeface="ＭＳ ゴシック"/>
                <a:cs typeface="ＭＳ ゴシック"/>
              </a:rPr>
              <a:t>験</a:t>
            </a:r>
            <a:r>
              <a:rPr sz="1000" spc="-35" dirty="0" err="1">
                <a:solidFill>
                  <a:srgbClr val="46976D"/>
                </a:solidFill>
                <a:latin typeface="ＭＳ ゴシック"/>
                <a:cs typeface="ＭＳ ゴシック"/>
              </a:rPr>
              <a:t>済</a:t>
            </a:r>
            <a:r>
              <a:rPr sz="1000" spc="5" dirty="0" err="1">
                <a:solidFill>
                  <a:srgbClr val="46976D"/>
                </a:solidFill>
                <a:latin typeface="ＭＳ ゴシック"/>
                <a:cs typeface="ＭＳ ゴシック"/>
              </a:rPr>
              <a:t>み</a:t>
            </a:r>
            <a:r>
              <a:rPr sz="1000" spc="-30" dirty="0" err="1">
                <a:solidFill>
                  <a:srgbClr val="46976D"/>
                </a:solidFill>
                <a:latin typeface="ＭＳ ゴシック"/>
                <a:cs typeface="ＭＳ ゴシック"/>
              </a:rPr>
              <a:t>症</a:t>
            </a:r>
            <a:r>
              <a:rPr sz="1000" spc="-90" dirty="0" err="1">
                <a:solidFill>
                  <a:srgbClr val="46976D"/>
                </a:solidFill>
                <a:latin typeface="ＭＳ ゴシック"/>
                <a:cs typeface="ＭＳ ゴシック"/>
              </a:rPr>
              <a:t>候</a:t>
            </a:r>
            <a:r>
              <a:rPr sz="1000" spc="-80" dirty="0" smtClean="0">
                <a:solidFill>
                  <a:srgbClr val="46976D"/>
                </a:solidFill>
                <a:latin typeface="ＭＳ ゴシック"/>
                <a:cs typeface="ＭＳ ゴシック"/>
              </a:rPr>
              <a:t>・</a:t>
            </a:r>
            <a:r>
              <a:rPr lang="ja-JP" altLang="en-US" sz="1000" spc="-15" dirty="0" smtClean="0">
                <a:solidFill>
                  <a:srgbClr val="46976D"/>
                </a:solidFill>
                <a:latin typeface="ＭＳ ゴシック"/>
                <a:cs typeface="ＭＳ ゴシック"/>
              </a:rPr>
              <a:t>疾病・病態</a:t>
            </a:r>
            <a:r>
              <a:rPr sz="1000" spc="-50" dirty="0" err="1" smtClean="0">
                <a:solidFill>
                  <a:srgbClr val="46976D"/>
                </a:solidFill>
                <a:latin typeface="ＭＳ ゴシック"/>
                <a:cs typeface="ＭＳ ゴシック"/>
              </a:rPr>
              <a:t>一</a:t>
            </a:r>
            <a:r>
              <a:rPr sz="1000" spc="-5" dirty="0" err="1" smtClean="0">
                <a:solidFill>
                  <a:srgbClr val="46976D"/>
                </a:solidFill>
                <a:latin typeface="ＭＳ ゴシック"/>
                <a:cs typeface="ＭＳ ゴシック"/>
              </a:rPr>
              <a:t>覧</a:t>
            </a:r>
            <a:r>
              <a:rPr sz="1000" spc="-35" dirty="0" err="1">
                <a:solidFill>
                  <a:srgbClr val="46976D"/>
                </a:solidFill>
                <a:latin typeface="ＭＳ ゴシック"/>
                <a:cs typeface="ＭＳ ゴシック"/>
              </a:rPr>
              <a:t>／</a:t>
            </a:r>
            <a:r>
              <a:rPr sz="1000" spc="-5" dirty="0" err="1">
                <a:solidFill>
                  <a:srgbClr val="46976D"/>
                </a:solidFill>
                <a:latin typeface="ＭＳ ゴシック"/>
                <a:cs typeface="ＭＳ ゴシック"/>
              </a:rPr>
              <a:t>経</a:t>
            </a:r>
            <a:r>
              <a:rPr sz="1000" spc="5" dirty="0" err="1">
                <a:solidFill>
                  <a:srgbClr val="46976D"/>
                </a:solidFill>
                <a:latin typeface="ＭＳ ゴシック"/>
                <a:cs typeface="ＭＳ ゴシック"/>
              </a:rPr>
              <a:t>験</a:t>
            </a:r>
            <a:r>
              <a:rPr sz="1000" spc="-35" dirty="0" err="1">
                <a:solidFill>
                  <a:srgbClr val="46976D"/>
                </a:solidFill>
                <a:latin typeface="ＭＳ ゴシック"/>
                <a:cs typeface="ＭＳ ゴシック"/>
              </a:rPr>
              <a:t>済</a:t>
            </a:r>
            <a:r>
              <a:rPr sz="1000" spc="-45" dirty="0" err="1">
                <a:solidFill>
                  <a:srgbClr val="46976D"/>
                </a:solidFill>
                <a:latin typeface="ＭＳ ゴシック"/>
                <a:cs typeface="ＭＳ ゴシック"/>
              </a:rPr>
              <a:t>み</a:t>
            </a:r>
            <a:r>
              <a:rPr sz="1000" spc="-10" dirty="0" err="1">
                <a:solidFill>
                  <a:srgbClr val="46976D"/>
                </a:solidFill>
                <a:latin typeface="ＭＳ ゴシック"/>
                <a:cs typeface="ＭＳ ゴシック"/>
              </a:rPr>
              <a:t>件</a:t>
            </a:r>
            <a:r>
              <a:rPr sz="1000" spc="-75" dirty="0" err="1">
                <a:solidFill>
                  <a:srgbClr val="46976D"/>
                </a:solidFill>
                <a:latin typeface="ＭＳ ゴシック"/>
                <a:cs typeface="ＭＳ ゴシック"/>
              </a:rPr>
              <a:t>数</a:t>
            </a:r>
            <a:r>
              <a:rPr sz="1000" spc="-70" dirty="0" err="1">
                <a:solidFill>
                  <a:srgbClr val="46976D"/>
                </a:solidFill>
                <a:latin typeface="ＭＳ ゴシック"/>
                <a:cs typeface="ＭＳ ゴシック"/>
              </a:rPr>
              <a:t>グ</a:t>
            </a:r>
            <a:r>
              <a:rPr sz="1000" spc="-155" dirty="0" err="1">
                <a:solidFill>
                  <a:srgbClr val="46976D"/>
                </a:solidFill>
                <a:latin typeface="ＭＳ ゴシック"/>
                <a:cs typeface="ＭＳ ゴシック"/>
              </a:rPr>
              <a:t>ラ</a:t>
            </a:r>
            <a:r>
              <a:rPr sz="1000" dirty="0" err="1">
                <a:solidFill>
                  <a:srgbClr val="46976D"/>
                </a:solidFill>
                <a:latin typeface="ＭＳ ゴシック"/>
                <a:cs typeface="ＭＳ ゴシック"/>
              </a:rPr>
              <a:t>フ</a:t>
            </a:r>
            <a:endParaRPr sz="1000" dirty="0">
              <a:latin typeface="ＭＳ ゴシック"/>
              <a:cs typeface="ＭＳ ゴシック"/>
            </a:endParaRPr>
          </a:p>
          <a:p>
            <a:pPr marL="140335" marR="67945" indent="-128270">
              <a:lnSpc>
                <a:spcPct val="148200"/>
              </a:lnSpc>
              <a:buSzPct val="90000"/>
              <a:buAutoNum type="arabicPeriod"/>
              <a:tabLst>
                <a:tab pos="132080" algn="l"/>
              </a:tabLst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26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経</a:t>
            </a:r>
            <a:r>
              <a:rPr sz="1000" spc="-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験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症</a:t>
            </a:r>
            <a:r>
              <a:rPr sz="1000" spc="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候</a:t>
            </a:r>
            <a:r>
              <a:rPr sz="1000" spc="-5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／</a:t>
            </a:r>
            <a:r>
              <a:rPr lang="ja-JP" altLang="en-US" sz="1000" spc="-1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疾病・病態</a:t>
            </a:r>
            <a:r>
              <a:rPr sz="1000" spc="-1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3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参</a:t>
            </a:r>
            <a:r>
              <a:rPr sz="1000" spc="-2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照</a:t>
            </a:r>
            <a:r>
              <a:rPr sz="1000" spc="-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spc="24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9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6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あ</a:t>
            </a:r>
            <a:r>
              <a:rPr sz="1000" spc="-3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経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験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済</a:t>
            </a:r>
            <a:r>
              <a:rPr sz="1000" spc="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み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症</a:t>
            </a:r>
            <a:r>
              <a:rPr sz="1000" spc="-9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候</a:t>
            </a:r>
            <a:r>
              <a:rPr sz="1000" spc="-8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・</a:t>
            </a:r>
            <a:r>
              <a:rPr lang="ja-JP" altLang="en-US" sz="1000" spc="-1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疾病・病態</a:t>
            </a:r>
            <a:r>
              <a:rPr sz="1000" spc="-4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1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ブ</a:t>
            </a:r>
            <a:r>
              <a:rPr sz="1000" spc="-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4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全</a:t>
            </a:r>
            <a:r>
              <a:rPr sz="1000" spc="-114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1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経</a:t>
            </a:r>
            <a:r>
              <a:rPr sz="1000" spc="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験</a:t>
            </a:r>
            <a:r>
              <a:rPr sz="1000" spc="-3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済</a:t>
            </a:r>
            <a:r>
              <a:rPr sz="1000" spc="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み</a:t>
            </a:r>
            <a:r>
              <a:rPr sz="1000" spc="-2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症</a:t>
            </a:r>
            <a:r>
              <a:rPr sz="1000" spc="-3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例</a:t>
            </a:r>
            <a:r>
              <a:rPr sz="1000" spc="-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履</a:t>
            </a:r>
            <a:r>
              <a:rPr sz="100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歴</a:t>
            </a:r>
            <a:r>
              <a:rPr lang="ja-JP" altLang="en-US" sz="100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sz="1000" spc="-3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5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4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5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5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6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8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4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76835">
              <a:lnSpc>
                <a:spcPct val="100000"/>
              </a:lnSpc>
              <a:spcBef>
                <a:spcPts val="580"/>
              </a:spcBef>
            </a:pP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示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ボ</a:t>
            </a:r>
            <a:r>
              <a:rPr sz="1000" spc="-145" dirty="0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4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と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先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程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と</a:t>
            </a:r>
            <a:r>
              <a:rPr sz="1000" spc="-110" dirty="0">
                <a:solidFill>
                  <a:srgbClr val="231F20"/>
                </a:solidFill>
                <a:latin typeface="ＭＳ ゴシック"/>
                <a:cs typeface="ＭＳ ゴシック"/>
              </a:rPr>
              <a:t>同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じ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詳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細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記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録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開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37795" indent="-125730">
              <a:lnSpc>
                <a:spcPct val="100000"/>
              </a:lnSpc>
              <a:spcBef>
                <a:spcPts val="580"/>
              </a:spcBef>
              <a:buSzPct val="90000"/>
              <a:buAutoNum type="arabicPeriod" startAt="2"/>
              <a:tabLst>
                <a:tab pos="138430" algn="l"/>
              </a:tabLst>
            </a:pP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経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験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済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み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件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数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40" dirty="0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ブ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経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験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済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み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症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例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件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数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グ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ラ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フ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4402" y="651599"/>
            <a:ext cx="6091555" cy="615315"/>
          </a:xfrm>
          <a:custGeom>
            <a:avLst/>
            <a:gdLst/>
            <a:ahLst/>
            <a:cxnLst/>
            <a:rect l="l" t="t" r="r" b="b"/>
            <a:pathLst>
              <a:path w="6091555" h="615315">
                <a:moveTo>
                  <a:pt x="6091199" y="0"/>
                </a:moveTo>
                <a:lnTo>
                  <a:pt x="0" y="0"/>
                </a:lnTo>
                <a:lnTo>
                  <a:pt x="0" y="614705"/>
                </a:lnTo>
                <a:lnTo>
                  <a:pt x="6091199" y="614705"/>
                </a:lnTo>
                <a:lnTo>
                  <a:pt x="6091199" y="0"/>
                </a:lnTo>
                <a:close/>
              </a:path>
            </a:pathLst>
          </a:custGeom>
          <a:solidFill>
            <a:srgbClr val="469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4399" y="1773003"/>
            <a:ext cx="2118203" cy="1677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55019" y="1773003"/>
            <a:ext cx="2136080" cy="37209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1700" y="5816758"/>
            <a:ext cx="6333150" cy="2681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100"/>
              </a:spcBef>
            </a:pP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指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導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登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録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26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mini-CEX/DOPS/CbD</a:t>
            </a:r>
            <a:r>
              <a:rPr sz="1000" spc="-26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デ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ー</a:t>
            </a:r>
            <a:r>
              <a:rPr sz="1000" spc="-135" dirty="0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参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照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</a:pPr>
            <a:endParaRPr sz="1000" dirty="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 dirty="0">
              <a:latin typeface="ＭＳ ゴシック"/>
              <a:cs typeface="ＭＳ ゴシック"/>
            </a:endParaRPr>
          </a:p>
          <a:p>
            <a:pPr marL="171450" indent="-159385">
              <a:lnSpc>
                <a:spcPct val="100000"/>
              </a:lnSpc>
              <a:buChar char="■"/>
              <a:tabLst>
                <a:tab pos="172085" algn="l"/>
              </a:tabLst>
            </a:pPr>
            <a:r>
              <a:rPr sz="1000" spc="-10" dirty="0">
                <a:solidFill>
                  <a:srgbClr val="46976D"/>
                </a:solidFill>
                <a:latin typeface="ＭＳ ゴシック"/>
                <a:cs typeface="ＭＳ ゴシック"/>
              </a:rPr>
              <a:t>mini-CEX/DOPS/CbD</a:t>
            </a:r>
            <a:r>
              <a:rPr sz="1000" spc="-265" dirty="0">
                <a:solidFill>
                  <a:srgbClr val="46976D"/>
                </a:solidFill>
                <a:latin typeface="ＭＳ ゴシック"/>
                <a:cs typeface="ＭＳ ゴシック"/>
              </a:rPr>
              <a:t> </a:t>
            </a:r>
            <a:r>
              <a:rPr sz="1000" spc="-15" dirty="0">
                <a:solidFill>
                  <a:srgbClr val="46976D"/>
                </a:solidFill>
                <a:latin typeface="ＭＳ ゴシック"/>
                <a:cs typeface="ＭＳ ゴシック"/>
              </a:rPr>
              <a:t>の</a:t>
            </a:r>
            <a:r>
              <a:rPr sz="1000" spc="-30" dirty="0">
                <a:solidFill>
                  <a:srgbClr val="46976D"/>
                </a:solidFill>
                <a:latin typeface="ＭＳ ゴシック"/>
                <a:cs typeface="ＭＳ ゴシック"/>
              </a:rPr>
              <a:t>参</a:t>
            </a:r>
            <a:r>
              <a:rPr sz="1000" dirty="0">
                <a:solidFill>
                  <a:srgbClr val="46976D"/>
                </a:solidFill>
                <a:latin typeface="ＭＳ ゴシック"/>
                <a:cs typeface="ＭＳ ゴシック"/>
              </a:rPr>
              <a:t>照</a:t>
            </a:r>
            <a:endParaRPr sz="1000" dirty="0">
              <a:latin typeface="ＭＳ ゴシック"/>
              <a:cs typeface="ＭＳ ゴシック"/>
            </a:endParaRPr>
          </a:p>
          <a:p>
            <a:pPr marL="139700" indent="-127635">
              <a:lnSpc>
                <a:spcPct val="100000"/>
              </a:lnSpc>
              <a:spcBef>
                <a:spcPts val="575"/>
              </a:spcBef>
              <a:buSzPct val="90000"/>
              <a:buAutoNum type="arabicPeriod"/>
              <a:tabLst>
                <a:tab pos="140335" algn="l"/>
              </a:tabLst>
            </a:pP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90" dirty="0">
                <a:solidFill>
                  <a:srgbClr val="231F20"/>
                </a:solidFill>
                <a:latin typeface="ＭＳ ゴシック"/>
                <a:cs typeface="ＭＳ ゴシック"/>
              </a:rPr>
              <a:t>か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ら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参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照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を選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ん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く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だ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さ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>
              <a:lnSpc>
                <a:spcPct val="100000"/>
              </a:lnSpc>
              <a:spcBef>
                <a:spcPts val="580"/>
              </a:spcBef>
            </a:pP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示さ</a:t>
            </a:r>
            <a:r>
              <a:rPr sz="1000" spc="-140" dirty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が多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場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合</a:t>
            </a:r>
            <a:r>
              <a:rPr sz="1000" spc="-290" dirty="0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絞り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込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み</a:t>
            </a:r>
            <a:r>
              <a:rPr sz="1000" spc="-160" dirty="0">
                <a:solidFill>
                  <a:srgbClr val="231F20"/>
                </a:solidFill>
                <a:latin typeface="ＭＳ ゴシック"/>
                <a:cs typeface="ＭＳ ゴシック"/>
              </a:rPr>
              <a:t>エ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ア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氏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名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や</a:t>
            </a:r>
            <a:r>
              <a:rPr sz="1000" spc="-315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あ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165" dirty="0">
                <a:solidFill>
                  <a:srgbClr val="231F20"/>
                </a:solidFill>
                <a:latin typeface="ＭＳ ゴシック"/>
                <a:cs typeface="ＭＳ ゴシック"/>
              </a:rPr>
              <a:t>う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え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お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順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絞り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込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み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51130" indent="-139065">
              <a:lnSpc>
                <a:spcPct val="100000"/>
              </a:lnSpc>
              <a:spcBef>
                <a:spcPts val="580"/>
              </a:spcBef>
              <a:buSzPct val="90000"/>
              <a:buAutoNum type="arabicPeriod" startAt="2"/>
              <a:tabLst>
                <a:tab pos="151765" algn="l"/>
              </a:tabLst>
            </a:pP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右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端</a:t>
            </a:r>
            <a:r>
              <a:rPr sz="1000" spc="-29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参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照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ボ</a:t>
            </a:r>
            <a:r>
              <a:rPr sz="1000" spc="-145" dirty="0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>
              <a:lnSpc>
                <a:spcPct val="100000"/>
              </a:lnSpc>
              <a:spcBef>
                <a:spcPts val="580"/>
              </a:spcBef>
            </a:pP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&lt;mini-CEX/DOPS/CbD</a:t>
            </a:r>
            <a:r>
              <a:rPr sz="1000" spc="-26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参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照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spc="245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8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開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7320" indent="-135255">
              <a:lnSpc>
                <a:spcPct val="100000"/>
              </a:lnSpc>
              <a:spcBef>
                <a:spcPts val="575"/>
              </a:spcBef>
              <a:buSzPct val="90000"/>
              <a:buAutoNum type="arabicPeriod" startAt="3"/>
              <a:tabLst>
                <a:tab pos="147955" algn="l"/>
              </a:tabLst>
            </a:pP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初期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設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定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全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法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示さ</a:t>
            </a:r>
            <a:r>
              <a:rPr sz="1000" spc="-140" dirty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 marR="68580" indent="-63500">
              <a:lnSpc>
                <a:spcPct val="148200"/>
              </a:lnSpc>
              <a:tabLst>
                <a:tab pos="3923665" algn="l"/>
              </a:tabLst>
            </a:pPr>
            <a:r>
              <a:rPr sz="1000" spc="3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示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切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替</a:t>
            </a:r>
            <a:r>
              <a:rPr sz="1000" spc="-140" dirty="0">
                <a:solidFill>
                  <a:srgbClr val="231F20"/>
                </a:solidFill>
                <a:latin typeface="ＭＳ ゴシック"/>
                <a:cs typeface="ＭＳ ゴシック"/>
              </a:rPr>
              <a:t>エ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35" dirty="0">
                <a:solidFill>
                  <a:srgbClr val="231F20"/>
                </a:solidFill>
                <a:latin typeface="ＭＳ ゴシック"/>
                <a:cs typeface="ＭＳ ゴシック"/>
              </a:rPr>
              <a:t>ア</a:t>
            </a:r>
            <a:r>
              <a:rPr sz="1000" spc="3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ブ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切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り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替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え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と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m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i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n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i</a:t>
            </a:r>
            <a:r>
              <a:rPr sz="1000" spc="15" dirty="0">
                <a:solidFill>
                  <a:srgbClr val="231F20"/>
                </a:solidFill>
                <a:latin typeface="ＭＳ ゴシック"/>
                <a:cs typeface="ＭＳ ゴシック"/>
              </a:rPr>
              <a:t>-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C</a:t>
            </a:r>
            <a:r>
              <a:rPr sz="1000" spc="20" dirty="0">
                <a:solidFill>
                  <a:srgbClr val="231F20"/>
                </a:solidFill>
                <a:latin typeface="ＭＳ ゴシック"/>
                <a:cs typeface="ＭＳ ゴシック"/>
              </a:rPr>
              <a:t>E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X</a:t>
            </a:r>
            <a:r>
              <a:rPr sz="1000" spc="-23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／</a:t>
            </a:r>
            <a:r>
              <a:rPr sz="1000" spc="-24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ＭＳ ゴシック"/>
                <a:cs typeface="ＭＳ ゴシック"/>
              </a:rPr>
              <a:t>DO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PS</a:t>
            </a:r>
            <a:r>
              <a:rPr sz="1000" spc="-28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／</a:t>
            </a:r>
            <a:r>
              <a:rPr sz="1000" spc="-27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20" dirty="0">
                <a:solidFill>
                  <a:srgbClr val="231F20"/>
                </a:solidFill>
                <a:latin typeface="ＭＳ ゴシック"/>
                <a:cs typeface="ＭＳ ゴシック"/>
              </a:rPr>
              <a:t>C</a:t>
            </a:r>
            <a:r>
              <a:rPr sz="1000" spc="15" dirty="0">
                <a:solidFill>
                  <a:srgbClr val="231F20"/>
                </a:solidFill>
                <a:latin typeface="ＭＳ ゴシック"/>
                <a:cs typeface="ＭＳ ゴシック"/>
              </a:rPr>
              <a:t>b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D	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各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法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ご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と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示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さ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せ</a:t>
            </a:r>
            <a:r>
              <a:rPr sz="1000" spc="-90" dirty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こ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と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が 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す。</a:t>
            </a:r>
            <a:endParaRPr sz="1000" dirty="0">
              <a:latin typeface="ＭＳ ゴシック"/>
              <a:cs typeface="ＭＳ ゴシック"/>
            </a:endParaRPr>
          </a:p>
          <a:p>
            <a:pPr marL="144780" indent="-132715">
              <a:lnSpc>
                <a:spcPct val="100000"/>
              </a:lnSpc>
              <a:spcBef>
                <a:spcPts val="580"/>
              </a:spcBef>
              <a:buSzPct val="90000"/>
              <a:buAutoNum type="arabicPeriod" startAt="4"/>
              <a:tabLst>
                <a:tab pos="145415" algn="l"/>
              </a:tabLst>
            </a:pP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行の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右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側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あ</a:t>
            </a:r>
            <a:r>
              <a:rPr sz="1000" spc="-320" dirty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示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ボ</a:t>
            </a:r>
            <a:r>
              <a:rPr sz="1000" spc="-145" dirty="0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>
              <a:lnSpc>
                <a:spcPct val="100000"/>
              </a:lnSpc>
              <a:spcBef>
                <a:spcPts val="580"/>
              </a:spcBef>
              <a:tabLst>
                <a:tab pos="1401445" algn="l"/>
              </a:tabLst>
            </a:pP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&lt;mini-CEX/DOPS/CbD	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詳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細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spc="245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9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開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詳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細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110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190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215" dirty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く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だ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さ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1700" y="1524504"/>
            <a:ext cx="19062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&lt;mini-CEX/DOPS/CbD</a:t>
            </a:r>
            <a:r>
              <a:rPr sz="1000" spc="-29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参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照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spc="245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endParaRPr sz="1000">
              <a:latin typeface="ＭＳ ゴシック"/>
              <a:cs typeface="ＭＳ ゴシック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42283" y="1524504"/>
            <a:ext cx="11588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&lt;mini-CEX/DOPS/CbD</a:t>
            </a:r>
            <a:endParaRPr sz="1000">
              <a:latin typeface="ＭＳ ゴシック"/>
              <a:cs typeface="ＭＳ ゴシック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03172" y="1524504"/>
            <a:ext cx="6223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詳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細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spc="245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endParaRPr sz="1000">
              <a:latin typeface="ＭＳ ゴシック"/>
              <a:cs typeface="ＭＳ ゴシック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69499" y="2465103"/>
            <a:ext cx="2767063" cy="955040"/>
            <a:chOff x="769499" y="2465103"/>
            <a:chExt cx="2767063" cy="955040"/>
          </a:xfrm>
        </p:grpSpPr>
        <p:sp>
          <p:nvSpPr>
            <p:cNvPr id="11" name="object 11"/>
            <p:cNvSpPr/>
            <p:nvPr/>
          </p:nvSpPr>
          <p:spPr>
            <a:xfrm>
              <a:off x="769499" y="2465103"/>
              <a:ext cx="2035810" cy="955040"/>
            </a:xfrm>
            <a:custGeom>
              <a:avLst/>
              <a:gdLst/>
              <a:ahLst/>
              <a:cxnLst/>
              <a:rect l="l" t="t" r="r" b="b"/>
              <a:pathLst>
                <a:path w="2035810" h="955039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846455"/>
                  </a:lnTo>
                  <a:lnTo>
                    <a:pt x="8486" y="888490"/>
                  </a:lnTo>
                  <a:lnTo>
                    <a:pt x="31630" y="922820"/>
                  </a:lnTo>
                  <a:lnTo>
                    <a:pt x="65960" y="945967"/>
                  </a:lnTo>
                  <a:lnTo>
                    <a:pt x="108000" y="954455"/>
                  </a:lnTo>
                  <a:lnTo>
                    <a:pt x="1927796" y="954455"/>
                  </a:lnTo>
                  <a:lnTo>
                    <a:pt x="1969837" y="945967"/>
                  </a:lnTo>
                  <a:lnTo>
                    <a:pt x="2004166" y="922820"/>
                  </a:lnTo>
                  <a:lnTo>
                    <a:pt x="2027310" y="888490"/>
                  </a:lnTo>
                  <a:lnTo>
                    <a:pt x="2035797" y="846455"/>
                  </a:lnTo>
                  <a:lnTo>
                    <a:pt x="2035797" y="108000"/>
                  </a:lnTo>
                  <a:lnTo>
                    <a:pt x="2027310" y="65960"/>
                  </a:lnTo>
                  <a:lnTo>
                    <a:pt x="2004166" y="31630"/>
                  </a:lnTo>
                  <a:lnTo>
                    <a:pt x="1969837" y="8486"/>
                  </a:lnTo>
                  <a:lnTo>
                    <a:pt x="1927796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DA2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58002" y="2919603"/>
              <a:ext cx="1178560" cy="259715"/>
            </a:xfrm>
            <a:custGeom>
              <a:avLst/>
              <a:gdLst/>
              <a:ahLst/>
              <a:cxnLst/>
              <a:rect l="l" t="t" r="r" b="b"/>
              <a:pathLst>
                <a:path w="1178560" h="259714">
                  <a:moveTo>
                    <a:pt x="1178102" y="0"/>
                  </a:moveTo>
                  <a:lnTo>
                    <a:pt x="251142" y="0"/>
                  </a:lnTo>
                  <a:lnTo>
                    <a:pt x="0" y="259194"/>
                  </a:lnTo>
                  <a:lnTo>
                    <a:pt x="1178102" y="259194"/>
                  </a:lnTo>
                  <a:lnTo>
                    <a:pt x="1178102" y="0"/>
                  </a:lnTo>
                  <a:close/>
                </a:path>
              </a:pathLst>
            </a:custGeom>
            <a:solidFill>
              <a:srgbClr val="DA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343086" y="2897835"/>
            <a:ext cx="603885" cy="3384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580"/>
              </a:spcBef>
            </a:pP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研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83407" y="2897835"/>
            <a:ext cx="709930" cy="3384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580"/>
              </a:spcBef>
            </a:pPr>
            <a:r>
              <a:rPr sz="900" spc="-15" dirty="0">
                <a:solidFill>
                  <a:srgbClr val="FFFFFF"/>
                </a:solidFill>
                <a:latin typeface="ＭＳ ゴシック"/>
                <a:cs typeface="ＭＳ ゴシック"/>
              </a:rPr>
              <a:t>修</a:t>
            </a:r>
            <a:r>
              <a:rPr sz="900" spc="-30" dirty="0">
                <a:solidFill>
                  <a:srgbClr val="FFFFFF"/>
                </a:solidFill>
                <a:latin typeface="ＭＳ ゴシック"/>
                <a:cs typeface="ＭＳ ゴシック"/>
              </a:rPr>
              <a:t>医</a:t>
            </a:r>
            <a:r>
              <a:rPr sz="900" spc="-40" dirty="0">
                <a:solidFill>
                  <a:srgbClr val="FFFFFF"/>
                </a:solidFill>
                <a:latin typeface="ＭＳ ゴシック"/>
                <a:cs typeface="ＭＳ ゴシック"/>
              </a:rPr>
              <a:t>一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覧</a:t>
            </a:r>
            <a:endParaRPr sz="900" dirty="0">
              <a:latin typeface="ＭＳ ゴシック"/>
              <a:cs typeface="ＭＳ ゴシック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69493" y="1983603"/>
            <a:ext cx="2766820" cy="374895"/>
            <a:chOff x="769493" y="1983603"/>
            <a:chExt cx="2766820" cy="374895"/>
          </a:xfrm>
        </p:grpSpPr>
        <p:sp>
          <p:nvSpPr>
            <p:cNvPr id="18" name="object 18"/>
            <p:cNvSpPr/>
            <p:nvPr/>
          </p:nvSpPr>
          <p:spPr>
            <a:xfrm>
              <a:off x="769493" y="2169903"/>
              <a:ext cx="2052955" cy="188595"/>
            </a:xfrm>
            <a:custGeom>
              <a:avLst/>
              <a:gdLst/>
              <a:ahLst/>
              <a:cxnLst/>
              <a:rect l="l" t="t" r="r" b="b"/>
              <a:pathLst>
                <a:path w="2052955" h="188594">
                  <a:moveTo>
                    <a:pt x="94056" y="0"/>
                  </a:moveTo>
                  <a:lnTo>
                    <a:pt x="57446" y="7391"/>
                  </a:lnTo>
                  <a:lnTo>
                    <a:pt x="27549" y="27549"/>
                  </a:lnTo>
                  <a:lnTo>
                    <a:pt x="7391" y="57446"/>
                  </a:lnTo>
                  <a:lnTo>
                    <a:pt x="0" y="94056"/>
                  </a:lnTo>
                  <a:lnTo>
                    <a:pt x="7391" y="130658"/>
                  </a:lnTo>
                  <a:lnTo>
                    <a:pt x="27549" y="160551"/>
                  </a:lnTo>
                  <a:lnTo>
                    <a:pt x="57446" y="180708"/>
                  </a:lnTo>
                  <a:lnTo>
                    <a:pt x="94056" y="188099"/>
                  </a:lnTo>
                  <a:lnTo>
                    <a:pt x="1958403" y="188099"/>
                  </a:lnTo>
                  <a:lnTo>
                    <a:pt x="1995013" y="180708"/>
                  </a:lnTo>
                  <a:lnTo>
                    <a:pt x="2024910" y="160551"/>
                  </a:lnTo>
                  <a:lnTo>
                    <a:pt x="2045067" y="130658"/>
                  </a:lnTo>
                  <a:lnTo>
                    <a:pt x="2052459" y="94056"/>
                  </a:lnTo>
                  <a:lnTo>
                    <a:pt x="2045067" y="57446"/>
                  </a:lnTo>
                  <a:lnTo>
                    <a:pt x="2024910" y="27549"/>
                  </a:lnTo>
                  <a:lnTo>
                    <a:pt x="1995013" y="7391"/>
                  </a:lnTo>
                  <a:lnTo>
                    <a:pt x="1958403" y="0"/>
                  </a:lnTo>
                  <a:lnTo>
                    <a:pt x="94056" y="0"/>
                  </a:lnTo>
                  <a:close/>
                </a:path>
              </a:pathLst>
            </a:custGeom>
            <a:ln w="12598">
              <a:solidFill>
                <a:srgbClr val="006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85998" y="1983603"/>
              <a:ext cx="1250315" cy="259715"/>
            </a:xfrm>
            <a:custGeom>
              <a:avLst/>
              <a:gdLst/>
              <a:ahLst/>
              <a:cxnLst/>
              <a:rect l="l" t="t" r="r" b="b"/>
              <a:pathLst>
                <a:path w="1250314" h="259714">
                  <a:moveTo>
                    <a:pt x="1250099" y="0"/>
                  </a:moveTo>
                  <a:lnTo>
                    <a:pt x="291820" y="0"/>
                  </a:lnTo>
                  <a:lnTo>
                    <a:pt x="0" y="259194"/>
                  </a:lnTo>
                  <a:lnTo>
                    <a:pt x="1250099" y="259194"/>
                  </a:lnTo>
                  <a:lnTo>
                    <a:pt x="1250099" y="0"/>
                  </a:lnTo>
                  <a:close/>
                </a:path>
              </a:pathLst>
            </a:custGeom>
            <a:solidFill>
              <a:srgbClr val="0061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688245" y="2026842"/>
            <a:ext cx="7797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FFFFFF"/>
                </a:solidFill>
                <a:latin typeface="ＭＳ ゴシック"/>
                <a:cs typeface="ＭＳ ゴシック"/>
              </a:rPr>
              <a:t>表</a:t>
            </a:r>
            <a:r>
              <a:rPr sz="900" spc="-10" dirty="0">
                <a:solidFill>
                  <a:srgbClr val="FFFFFF"/>
                </a:solidFill>
                <a:latin typeface="ＭＳ ゴシック"/>
                <a:cs typeface="ＭＳ ゴシック"/>
              </a:rPr>
              <a:t>示</a:t>
            </a:r>
            <a:r>
              <a:rPr sz="900" spc="-25" dirty="0">
                <a:solidFill>
                  <a:srgbClr val="FFFFFF"/>
                </a:solidFill>
                <a:latin typeface="ＭＳ ゴシック"/>
                <a:cs typeface="ＭＳ ゴシック"/>
              </a:rPr>
              <a:t>切</a:t>
            </a:r>
            <a:r>
              <a:rPr sz="900" spc="-65" dirty="0">
                <a:solidFill>
                  <a:srgbClr val="FFFFFF"/>
                </a:solidFill>
                <a:latin typeface="ＭＳ ゴシック"/>
                <a:cs typeface="ＭＳ ゴシック"/>
              </a:rPr>
              <a:t>替</a:t>
            </a:r>
            <a:r>
              <a:rPr sz="900" spc="-140" dirty="0">
                <a:solidFill>
                  <a:srgbClr val="FFFFFF"/>
                </a:solidFill>
                <a:latin typeface="ＭＳ ゴシック"/>
                <a:cs typeface="ＭＳ ゴシック"/>
              </a:rPr>
              <a:t>エ</a:t>
            </a:r>
            <a:r>
              <a:rPr sz="900" spc="-105" dirty="0">
                <a:solidFill>
                  <a:srgbClr val="FFFFFF"/>
                </a:solidFill>
                <a:latin typeface="ＭＳ ゴシック"/>
                <a:cs typeface="ＭＳ ゴシック"/>
              </a:rPr>
              <a:t>リ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ア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85096" y="2519103"/>
            <a:ext cx="392430" cy="152400"/>
          </a:xfrm>
          <a:custGeom>
            <a:avLst/>
            <a:gdLst/>
            <a:ahLst/>
            <a:cxnLst/>
            <a:rect l="l" t="t" r="r" b="b"/>
            <a:pathLst>
              <a:path w="392430" h="152400">
                <a:moveTo>
                  <a:pt x="27470" y="0"/>
                </a:moveTo>
                <a:lnTo>
                  <a:pt x="16780" y="2158"/>
                </a:lnTo>
                <a:lnTo>
                  <a:pt x="8048" y="8043"/>
                </a:lnTo>
                <a:lnTo>
                  <a:pt x="2159" y="16775"/>
                </a:lnTo>
                <a:lnTo>
                  <a:pt x="0" y="27470"/>
                </a:lnTo>
                <a:lnTo>
                  <a:pt x="0" y="124637"/>
                </a:lnTo>
                <a:lnTo>
                  <a:pt x="2159" y="135325"/>
                </a:lnTo>
                <a:lnTo>
                  <a:pt x="8048" y="144052"/>
                </a:lnTo>
                <a:lnTo>
                  <a:pt x="16780" y="149937"/>
                </a:lnTo>
                <a:lnTo>
                  <a:pt x="27470" y="152095"/>
                </a:lnTo>
                <a:lnTo>
                  <a:pt x="364934" y="152095"/>
                </a:lnTo>
                <a:lnTo>
                  <a:pt x="375629" y="149937"/>
                </a:lnTo>
                <a:lnTo>
                  <a:pt x="384360" y="144052"/>
                </a:lnTo>
                <a:lnTo>
                  <a:pt x="390246" y="135325"/>
                </a:lnTo>
                <a:lnTo>
                  <a:pt x="392404" y="124637"/>
                </a:lnTo>
                <a:lnTo>
                  <a:pt x="392404" y="27470"/>
                </a:lnTo>
                <a:lnTo>
                  <a:pt x="390246" y="16775"/>
                </a:lnTo>
                <a:lnTo>
                  <a:pt x="384360" y="8043"/>
                </a:lnTo>
                <a:lnTo>
                  <a:pt x="375629" y="2158"/>
                </a:lnTo>
                <a:lnTo>
                  <a:pt x="364934" y="0"/>
                </a:lnTo>
                <a:lnTo>
                  <a:pt x="27470" y="0"/>
                </a:lnTo>
                <a:close/>
              </a:path>
            </a:pathLst>
          </a:custGeom>
          <a:ln w="12598">
            <a:solidFill>
              <a:srgbClr val="DA2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34402" y="837006"/>
            <a:ext cx="6091555" cy="429895"/>
          </a:xfrm>
          <a:prstGeom prst="rect">
            <a:avLst/>
          </a:prstGeom>
          <a:solidFill>
            <a:srgbClr val="46976D"/>
          </a:solidFill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2200" dirty="0">
                <a:solidFill>
                  <a:srgbClr val="FFFFFF"/>
                </a:solidFill>
                <a:latin typeface="HGPｺﾞｼｯｸE"/>
                <a:cs typeface="HGPｺﾞｼｯｸE"/>
              </a:rPr>
              <a:t>mini-CEX/DOPS/CbD</a:t>
            </a:r>
            <a:r>
              <a:rPr sz="2200" spc="5" dirty="0">
                <a:solidFill>
                  <a:srgbClr val="FFFFFF"/>
                </a:solidFill>
                <a:latin typeface="HGPｺﾞｼｯｸE"/>
                <a:cs typeface="HGPｺﾞｼｯｸE"/>
              </a:rPr>
              <a:t>の</a:t>
            </a:r>
            <a:r>
              <a:rPr sz="2200" spc="-40" dirty="0">
                <a:solidFill>
                  <a:srgbClr val="FFFFFF"/>
                </a:solidFill>
                <a:latin typeface="HGPｺﾞｼｯｸE"/>
                <a:cs typeface="HGPｺﾞｼｯｸE"/>
              </a:rPr>
              <a:t>参</a:t>
            </a:r>
            <a:r>
              <a:rPr sz="2200" spc="-5" dirty="0">
                <a:solidFill>
                  <a:srgbClr val="FFFFFF"/>
                </a:solidFill>
                <a:latin typeface="HGPｺﾞｼｯｸE"/>
                <a:cs typeface="HGPｺﾞｼｯｸE"/>
              </a:rPr>
              <a:t>照</a:t>
            </a:r>
            <a:endParaRPr sz="2200">
              <a:latin typeface="HGPｺﾞｼｯｸE"/>
              <a:cs typeface="HGPｺﾞｼｯｸE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734402" y="651599"/>
            <a:ext cx="6091555" cy="185420"/>
          </a:xfrm>
          <a:prstGeom prst="rect">
            <a:avLst/>
          </a:prstGeom>
          <a:solidFill>
            <a:srgbClr val="FFFFFF">
              <a:alpha val="29998"/>
            </a:srgbClr>
          </a:solidFill>
        </p:spPr>
        <p:txBody>
          <a:bodyPr vert="horz" wrap="square" lIns="0" tIns="82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000" spc="-3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〈</a:t>
            </a:r>
            <a:r>
              <a:rPr sz="1000" spc="1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研</a:t>
            </a:r>
            <a:r>
              <a:rPr sz="1000" spc="-1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修記</a:t>
            </a:r>
            <a:r>
              <a:rPr sz="1000" spc="-2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録</a:t>
            </a:r>
            <a:r>
              <a:rPr sz="1000" spc="-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の</a:t>
            </a:r>
            <a:r>
              <a:rPr sz="1000" spc="-2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参</a:t>
            </a:r>
            <a:r>
              <a:rPr sz="1000" spc="-1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照</a:t>
            </a:r>
            <a:r>
              <a:rPr sz="1000" spc="-1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〉</a:t>
            </a:r>
            <a:endParaRPr sz="1000">
              <a:latin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4402" y="651599"/>
            <a:ext cx="6091555" cy="615315"/>
          </a:xfrm>
          <a:custGeom>
            <a:avLst/>
            <a:gdLst/>
            <a:ahLst/>
            <a:cxnLst/>
            <a:rect l="l" t="t" r="r" b="b"/>
            <a:pathLst>
              <a:path w="6091555" h="615315">
                <a:moveTo>
                  <a:pt x="6091199" y="0"/>
                </a:moveTo>
                <a:lnTo>
                  <a:pt x="0" y="0"/>
                </a:lnTo>
                <a:lnTo>
                  <a:pt x="0" y="614705"/>
                </a:lnTo>
                <a:lnTo>
                  <a:pt x="6091199" y="614705"/>
                </a:lnTo>
                <a:lnTo>
                  <a:pt x="6091199" y="0"/>
                </a:lnTo>
                <a:close/>
              </a:path>
            </a:pathLst>
          </a:custGeom>
          <a:solidFill>
            <a:srgbClr val="469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4399" y="1773003"/>
            <a:ext cx="2118130" cy="1662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69055" y="1773003"/>
            <a:ext cx="2122044" cy="1513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69055" y="3933003"/>
            <a:ext cx="2111806" cy="2529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1700" y="6494457"/>
            <a:ext cx="6333150" cy="334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100"/>
              </a:spcBef>
            </a:pP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経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験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診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療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以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外の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活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動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110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</a:pPr>
            <a:endParaRPr sz="1000" dirty="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 dirty="0">
              <a:latin typeface="ＭＳ ゴシック"/>
              <a:cs typeface="ＭＳ ゴシック"/>
            </a:endParaRPr>
          </a:p>
          <a:p>
            <a:pPr marL="139700" indent="-127635">
              <a:lnSpc>
                <a:spcPct val="100000"/>
              </a:lnSpc>
              <a:buSzPct val="90000"/>
              <a:buChar char="■"/>
              <a:tabLst>
                <a:tab pos="140335" algn="l"/>
              </a:tabLst>
            </a:pPr>
            <a:r>
              <a:rPr sz="1000" spc="-50" dirty="0">
                <a:solidFill>
                  <a:srgbClr val="46976D"/>
                </a:solidFill>
                <a:latin typeface="ＭＳ ゴシック"/>
                <a:cs typeface="ＭＳ ゴシック"/>
              </a:rPr>
              <a:t>そ</a:t>
            </a:r>
            <a:r>
              <a:rPr sz="1000" spc="-15" dirty="0">
                <a:solidFill>
                  <a:srgbClr val="46976D"/>
                </a:solidFill>
                <a:latin typeface="ＭＳ ゴシック"/>
                <a:cs typeface="ＭＳ ゴシック"/>
              </a:rPr>
              <a:t>の</a:t>
            </a:r>
            <a:r>
              <a:rPr sz="1000" spc="-35" dirty="0">
                <a:solidFill>
                  <a:srgbClr val="46976D"/>
                </a:solidFill>
                <a:latin typeface="ＭＳ ゴシック"/>
                <a:cs typeface="ＭＳ ゴシック"/>
              </a:rPr>
              <a:t>他</a:t>
            </a:r>
            <a:r>
              <a:rPr sz="1000" spc="-20" dirty="0">
                <a:solidFill>
                  <a:srgbClr val="46976D"/>
                </a:solidFill>
                <a:latin typeface="ＭＳ ゴシック"/>
                <a:cs typeface="ＭＳ ゴシック"/>
              </a:rPr>
              <a:t>の</a:t>
            </a:r>
            <a:r>
              <a:rPr sz="1000" spc="5" dirty="0">
                <a:solidFill>
                  <a:srgbClr val="46976D"/>
                </a:solidFill>
                <a:latin typeface="ＭＳ ゴシック"/>
                <a:cs typeface="ＭＳ ゴシック"/>
              </a:rPr>
              <a:t>研</a:t>
            </a:r>
            <a:r>
              <a:rPr sz="1000" spc="-40" dirty="0">
                <a:solidFill>
                  <a:srgbClr val="46976D"/>
                </a:solidFill>
                <a:latin typeface="ＭＳ ゴシック"/>
                <a:cs typeface="ＭＳ ゴシック"/>
              </a:rPr>
              <a:t>修</a:t>
            </a:r>
            <a:r>
              <a:rPr sz="1000" spc="-35" dirty="0">
                <a:solidFill>
                  <a:srgbClr val="46976D"/>
                </a:solidFill>
                <a:latin typeface="ＭＳ ゴシック"/>
                <a:cs typeface="ＭＳ ゴシック"/>
              </a:rPr>
              <a:t>活</a:t>
            </a:r>
            <a:r>
              <a:rPr sz="1000" spc="-30" dirty="0">
                <a:solidFill>
                  <a:srgbClr val="46976D"/>
                </a:solidFill>
                <a:latin typeface="ＭＳ ゴシック"/>
                <a:cs typeface="ＭＳ ゴシック"/>
              </a:rPr>
              <a:t>動</a:t>
            </a:r>
            <a:r>
              <a:rPr sz="1000" spc="-15" dirty="0">
                <a:solidFill>
                  <a:srgbClr val="46976D"/>
                </a:solidFill>
                <a:latin typeface="ＭＳ ゴシック"/>
                <a:cs typeface="ＭＳ ゴシック"/>
              </a:rPr>
              <a:t>の</a:t>
            </a:r>
            <a:r>
              <a:rPr sz="1000" spc="-30" dirty="0">
                <a:solidFill>
                  <a:srgbClr val="46976D"/>
                </a:solidFill>
                <a:latin typeface="ＭＳ ゴシック"/>
                <a:cs typeface="ＭＳ ゴシック"/>
              </a:rPr>
              <a:t>参</a:t>
            </a:r>
            <a:r>
              <a:rPr sz="1000" dirty="0">
                <a:solidFill>
                  <a:srgbClr val="46976D"/>
                </a:solidFill>
                <a:latin typeface="ＭＳ ゴシック"/>
                <a:cs typeface="ＭＳ ゴシック"/>
              </a:rPr>
              <a:t>照</a:t>
            </a:r>
            <a:endParaRPr sz="1000" dirty="0">
              <a:latin typeface="ＭＳ ゴシック"/>
              <a:cs typeface="ＭＳ ゴシック"/>
            </a:endParaRPr>
          </a:p>
          <a:p>
            <a:pPr marL="131445" indent="-119380">
              <a:lnSpc>
                <a:spcPct val="100000"/>
              </a:lnSpc>
              <a:spcBef>
                <a:spcPts val="575"/>
              </a:spcBef>
              <a:buSzPct val="90000"/>
              <a:buAutoNum type="arabicPeriod"/>
              <a:tabLst>
                <a:tab pos="132080" algn="l"/>
              </a:tabLst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26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254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8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ＭＳ ゴシック"/>
                <a:cs typeface="ＭＳ ゴシック"/>
              </a:rPr>
              <a:t>か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ら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参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照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を選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ん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く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だ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さ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>
              <a:lnSpc>
                <a:spcPct val="100000"/>
              </a:lnSpc>
              <a:spcBef>
                <a:spcPts val="580"/>
              </a:spcBef>
            </a:pP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示さ</a:t>
            </a:r>
            <a:r>
              <a:rPr sz="1000" spc="-140" dirty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が多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場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合</a:t>
            </a:r>
            <a:r>
              <a:rPr sz="1000" spc="-290" dirty="0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絞り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込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み</a:t>
            </a:r>
            <a:r>
              <a:rPr sz="1000" spc="-160" dirty="0">
                <a:solidFill>
                  <a:srgbClr val="231F20"/>
                </a:solidFill>
                <a:latin typeface="ＭＳ ゴシック"/>
                <a:cs typeface="ＭＳ ゴシック"/>
              </a:rPr>
              <a:t>エ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ア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氏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名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や</a:t>
            </a:r>
            <a:r>
              <a:rPr sz="1000" spc="-315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あ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165" dirty="0">
                <a:solidFill>
                  <a:srgbClr val="231F20"/>
                </a:solidFill>
                <a:latin typeface="ＭＳ ゴシック"/>
                <a:cs typeface="ＭＳ ゴシック"/>
              </a:rPr>
              <a:t>う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え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お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順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絞り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込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み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2700" marR="2620645">
              <a:lnSpc>
                <a:spcPct val="148200"/>
              </a:lnSpc>
              <a:buSzPct val="90000"/>
              <a:buAutoNum type="arabicPeriod" startAt="2"/>
              <a:tabLst>
                <a:tab pos="148590" algn="l"/>
              </a:tabLst>
            </a:pP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110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行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あ</a:t>
            </a:r>
            <a:r>
              <a:rPr sz="1000" spc="-320" dirty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参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照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ボ</a:t>
            </a:r>
            <a:r>
              <a:rPr sz="1000" spc="-145" dirty="0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  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3.&lt;</a:t>
            </a:r>
            <a:r>
              <a:rPr sz="1000" spc="-35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そ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他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活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動の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254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9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開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2700" marR="2988945" indent="127635">
              <a:lnSpc>
                <a:spcPct val="148200"/>
              </a:lnSpc>
            </a:pP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110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活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動</a:t>
            </a:r>
            <a:r>
              <a:rPr sz="1000" spc="-29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参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照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ボ</a:t>
            </a:r>
            <a:r>
              <a:rPr sz="1000" spc="-145" dirty="0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  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4.&lt;</a:t>
            </a:r>
            <a:r>
              <a:rPr sz="1000" spc="-35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そ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他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活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動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記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録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spc="245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9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示さ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 marR="2022475" indent="-63500">
              <a:lnSpc>
                <a:spcPct val="148200"/>
              </a:lnSpc>
            </a:pP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場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名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称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365" dirty="0">
                <a:solidFill>
                  <a:srgbClr val="231F20"/>
                </a:solidFill>
                <a:latin typeface="ＭＳ ゴシック"/>
                <a:cs typeface="ＭＳ ゴシック"/>
              </a:rPr>
              <a:t>日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（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期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間</a:t>
            </a:r>
            <a:r>
              <a:rPr sz="1000" spc="-490" dirty="0">
                <a:solidFill>
                  <a:srgbClr val="231F20"/>
                </a:solidFill>
                <a:latin typeface="ＭＳ ゴシック"/>
                <a:cs typeface="ＭＳ ゴシック"/>
              </a:rPr>
              <a:t>）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内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容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メ</a:t>
            </a:r>
            <a:r>
              <a:rPr sz="1000" spc="-150" dirty="0">
                <a:solidFill>
                  <a:srgbClr val="231F20"/>
                </a:solidFill>
                <a:latin typeface="ＭＳ ゴシック"/>
                <a:cs typeface="ＭＳ ゴシック"/>
              </a:rPr>
              <a:t>モ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等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 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終え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330" dirty="0">
                <a:solidFill>
                  <a:srgbClr val="231F20"/>
                </a:solidFill>
                <a:latin typeface="ＭＳ ゴシック"/>
                <a:cs typeface="ＭＳ ゴシック"/>
              </a:rPr>
              <a:t>ら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戻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ボ</a:t>
            </a:r>
            <a:r>
              <a:rPr sz="1000" spc="-145" dirty="0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 marR="5080" indent="-128270">
              <a:lnSpc>
                <a:spcPct val="148200"/>
              </a:lnSpc>
              <a:buSzPct val="90000"/>
              <a:buAutoNum type="arabicPeriod" startAt="5"/>
              <a:tabLst>
                <a:tab pos="137160" algn="l"/>
              </a:tabLst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36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そ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他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30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活動の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画面</a:t>
            </a:r>
            <a:r>
              <a:rPr sz="1000" spc="-26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33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既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把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握</a:t>
            </a:r>
            <a:r>
              <a:rPr sz="1000" spc="-1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いる</a:t>
            </a:r>
            <a:r>
              <a:rPr sz="1000" spc="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情</a:t>
            </a:r>
            <a:r>
              <a:rPr sz="1000" spc="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報</a:t>
            </a:r>
            <a:r>
              <a:rPr sz="1000" spc="-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か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ら</a:t>
            </a:r>
            <a:r>
              <a:rPr sz="1000" spc="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検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索</a:t>
            </a:r>
            <a:r>
              <a:rPr sz="1000" spc="-1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8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-1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こ</a:t>
            </a:r>
            <a:r>
              <a:rPr sz="1000" spc="-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と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6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56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r>
              <a:rPr sz="1000" spc="3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lang="ja-JP" altLang="en-US" sz="1000" spc="3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sz="1000" spc="-8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絞り</a:t>
            </a:r>
            <a:r>
              <a:rPr sz="1000" spc="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込</a:t>
            </a:r>
            <a:r>
              <a:rPr sz="1000" spc="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み</a:t>
            </a:r>
            <a:r>
              <a:rPr sz="1000" spc="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検</a:t>
            </a:r>
            <a:r>
              <a:rPr sz="1000" spc="-1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索</a:t>
            </a:r>
            <a:r>
              <a:rPr sz="1000" spc="-1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lang="ja-JP" altLang="en-US" sz="100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sz="1000" spc="-5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7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9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8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7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出</a:t>
            </a:r>
            <a:r>
              <a:rPr sz="1000" spc="-9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6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5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spc="-5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7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3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8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名</a:t>
            </a:r>
            <a:r>
              <a:rPr sz="1000" spc="-7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や</a:t>
            </a:r>
            <a:r>
              <a:rPr sz="1000" spc="-6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日</a:t>
            </a:r>
            <a:r>
              <a:rPr sz="1000" spc="-5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時</a:t>
            </a:r>
            <a:r>
              <a:rPr sz="1000" spc="-8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な</a:t>
            </a:r>
            <a:r>
              <a:rPr sz="1000" spc="-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ど</a:t>
            </a:r>
            <a:r>
              <a:rPr sz="1000" spc="-2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所</a:t>
            </a:r>
            <a:r>
              <a:rPr sz="1000" spc="-6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定</a:t>
            </a:r>
            <a:r>
              <a:rPr sz="1000" spc="-1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情</a:t>
            </a:r>
            <a:r>
              <a:rPr sz="1000" spc="-6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報</a:t>
            </a:r>
            <a:r>
              <a:rPr sz="1000" spc="-8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3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13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19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3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検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索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9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2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1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く</a:t>
            </a:r>
            <a:r>
              <a:rPr sz="1000" spc="-10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だ</a:t>
            </a:r>
            <a:r>
              <a:rPr sz="1000" spc="-1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さ</a:t>
            </a:r>
            <a:r>
              <a:rPr sz="1000" spc="-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2700" marR="67945">
              <a:lnSpc>
                <a:spcPct val="148200"/>
              </a:lnSpc>
              <a:buSzPct val="90000"/>
              <a:buAutoNum type="arabicPeriod" startAt="5"/>
              <a:tabLst>
                <a:tab pos="144145" algn="l"/>
              </a:tabLst>
            </a:pP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315" dirty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2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経</a:t>
            </a:r>
            <a:r>
              <a:rPr sz="1000" spc="20" dirty="0">
                <a:solidFill>
                  <a:srgbClr val="231F20"/>
                </a:solidFill>
                <a:latin typeface="ＭＳ ゴシック"/>
                <a:cs typeface="ＭＳ ゴシック"/>
              </a:rPr>
              <a:t>験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済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み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示</a:t>
            </a:r>
            <a:r>
              <a:rPr sz="1000" spc="2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クリ</a:t>
            </a:r>
            <a:r>
              <a:rPr sz="1000" spc="-90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3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と</a:t>
            </a:r>
            <a:r>
              <a:rPr sz="1000" spc="2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当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該</a:t>
            </a:r>
            <a:r>
              <a:rPr sz="1000" spc="20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経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験し</a:t>
            </a:r>
            <a:r>
              <a:rPr sz="1000" spc="-315" dirty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2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そ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他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20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活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動</a:t>
            </a:r>
            <a:r>
              <a:rPr sz="1000" spc="2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2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及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び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個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別 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14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110" dirty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-120" dirty="0">
                <a:solidFill>
                  <a:srgbClr val="231F20"/>
                </a:solidFill>
                <a:latin typeface="ＭＳ ゴシック"/>
                <a:cs typeface="ＭＳ ゴシック"/>
              </a:rPr>
              <a:t>こ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と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1700" y="1524432"/>
            <a:ext cx="11201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30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spc="245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54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endParaRPr sz="1000">
              <a:latin typeface="ＭＳ ゴシック"/>
              <a:cs typeface="ＭＳ ゴシック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56369" y="1524432"/>
            <a:ext cx="16935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38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そ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他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活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動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30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endParaRPr sz="1000">
              <a:latin typeface="ＭＳ ゴシック"/>
              <a:cs typeface="ＭＳ ゴシック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56369" y="3684391"/>
            <a:ext cx="181546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38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そ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他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活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動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記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録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30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endParaRPr sz="1000">
              <a:latin typeface="ＭＳ ゴシック"/>
              <a:cs typeface="ＭＳ ゴシック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69499" y="2792703"/>
            <a:ext cx="2767063" cy="627380"/>
            <a:chOff x="769499" y="2792703"/>
            <a:chExt cx="2767063" cy="627380"/>
          </a:xfrm>
        </p:grpSpPr>
        <p:sp>
          <p:nvSpPr>
            <p:cNvPr id="12" name="object 12"/>
            <p:cNvSpPr/>
            <p:nvPr/>
          </p:nvSpPr>
          <p:spPr>
            <a:xfrm>
              <a:off x="769499" y="2792703"/>
              <a:ext cx="2035810" cy="627380"/>
            </a:xfrm>
            <a:custGeom>
              <a:avLst/>
              <a:gdLst/>
              <a:ahLst/>
              <a:cxnLst/>
              <a:rect l="l" t="t" r="r" b="b"/>
              <a:pathLst>
                <a:path w="2035810" h="627379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518845"/>
                  </a:lnTo>
                  <a:lnTo>
                    <a:pt x="8486" y="560886"/>
                  </a:lnTo>
                  <a:lnTo>
                    <a:pt x="31630" y="595215"/>
                  </a:lnTo>
                  <a:lnTo>
                    <a:pt x="65960" y="618360"/>
                  </a:lnTo>
                  <a:lnTo>
                    <a:pt x="108000" y="626846"/>
                  </a:lnTo>
                  <a:lnTo>
                    <a:pt x="1927796" y="626846"/>
                  </a:lnTo>
                  <a:lnTo>
                    <a:pt x="1969837" y="618360"/>
                  </a:lnTo>
                  <a:lnTo>
                    <a:pt x="2004166" y="595215"/>
                  </a:lnTo>
                  <a:lnTo>
                    <a:pt x="2027310" y="560886"/>
                  </a:lnTo>
                  <a:lnTo>
                    <a:pt x="2035797" y="518845"/>
                  </a:lnTo>
                  <a:lnTo>
                    <a:pt x="2035797" y="108000"/>
                  </a:lnTo>
                  <a:lnTo>
                    <a:pt x="2027310" y="65960"/>
                  </a:lnTo>
                  <a:lnTo>
                    <a:pt x="2004166" y="31630"/>
                  </a:lnTo>
                  <a:lnTo>
                    <a:pt x="1969837" y="8486"/>
                  </a:lnTo>
                  <a:lnTo>
                    <a:pt x="1927796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DA2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58002" y="3081603"/>
              <a:ext cx="1178560" cy="259715"/>
            </a:xfrm>
            <a:custGeom>
              <a:avLst/>
              <a:gdLst/>
              <a:ahLst/>
              <a:cxnLst/>
              <a:rect l="l" t="t" r="r" b="b"/>
              <a:pathLst>
                <a:path w="1178560" h="259714">
                  <a:moveTo>
                    <a:pt x="1178102" y="0"/>
                  </a:moveTo>
                  <a:lnTo>
                    <a:pt x="251142" y="0"/>
                  </a:lnTo>
                  <a:lnTo>
                    <a:pt x="0" y="259194"/>
                  </a:lnTo>
                  <a:lnTo>
                    <a:pt x="1178102" y="259194"/>
                  </a:lnTo>
                  <a:lnTo>
                    <a:pt x="1178102" y="0"/>
                  </a:lnTo>
                  <a:close/>
                </a:path>
              </a:pathLst>
            </a:custGeom>
            <a:solidFill>
              <a:srgbClr val="DA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69499" y="1861203"/>
            <a:ext cx="2775806" cy="796495"/>
            <a:chOff x="769499" y="1861203"/>
            <a:chExt cx="2775806" cy="796495"/>
          </a:xfrm>
        </p:grpSpPr>
        <p:sp>
          <p:nvSpPr>
            <p:cNvPr id="17" name="object 17"/>
            <p:cNvSpPr/>
            <p:nvPr/>
          </p:nvSpPr>
          <p:spPr>
            <a:xfrm>
              <a:off x="769499" y="1961103"/>
              <a:ext cx="2035810" cy="696595"/>
            </a:xfrm>
            <a:custGeom>
              <a:avLst/>
              <a:gdLst/>
              <a:ahLst/>
              <a:cxnLst/>
              <a:rect l="l" t="t" r="r" b="b"/>
              <a:pathLst>
                <a:path w="2035810" h="696594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588594"/>
                  </a:lnTo>
                  <a:lnTo>
                    <a:pt x="8486" y="630634"/>
                  </a:lnTo>
                  <a:lnTo>
                    <a:pt x="31630" y="664964"/>
                  </a:lnTo>
                  <a:lnTo>
                    <a:pt x="65960" y="688108"/>
                  </a:lnTo>
                  <a:lnTo>
                    <a:pt x="108000" y="696595"/>
                  </a:lnTo>
                  <a:lnTo>
                    <a:pt x="1927796" y="696595"/>
                  </a:lnTo>
                  <a:lnTo>
                    <a:pt x="1969837" y="688108"/>
                  </a:lnTo>
                  <a:lnTo>
                    <a:pt x="2004166" y="664964"/>
                  </a:lnTo>
                  <a:lnTo>
                    <a:pt x="2027310" y="630634"/>
                  </a:lnTo>
                  <a:lnTo>
                    <a:pt x="2035797" y="588594"/>
                  </a:lnTo>
                  <a:lnTo>
                    <a:pt x="2035797" y="108000"/>
                  </a:lnTo>
                  <a:lnTo>
                    <a:pt x="2027310" y="65960"/>
                  </a:lnTo>
                  <a:lnTo>
                    <a:pt x="2004166" y="31630"/>
                  </a:lnTo>
                  <a:lnTo>
                    <a:pt x="1969837" y="8486"/>
                  </a:lnTo>
                  <a:lnTo>
                    <a:pt x="1927796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DA2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99715" y="1861203"/>
              <a:ext cx="1545590" cy="259715"/>
            </a:xfrm>
            <a:custGeom>
              <a:avLst/>
              <a:gdLst/>
              <a:ahLst/>
              <a:cxnLst/>
              <a:rect l="l" t="t" r="r" b="b"/>
              <a:pathLst>
                <a:path w="1545589" h="259714">
                  <a:moveTo>
                    <a:pt x="1545386" y="0"/>
                  </a:moveTo>
                  <a:lnTo>
                    <a:pt x="329438" y="0"/>
                  </a:lnTo>
                  <a:lnTo>
                    <a:pt x="0" y="259194"/>
                  </a:lnTo>
                  <a:lnTo>
                    <a:pt x="1545386" y="259194"/>
                  </a:lnTo>
                  <a:lnTo>
                    <a:pt x="1545386" y="0"/>
                  </a:lnTo>
                  <a:close/>
                </a:path>
              </a:pathLst>
            </a:custGeom>
            <a:solidFill>
              <a:srgbClr val="DA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867405" y="3059836"/>
            <a:ext cx="726440" cy="3384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80"/>
              </a:spcBef>
            </a:pPr>
            <a:r>
              <a:rPr sz="900" spc="10" dirty="0">
                <a:solidFill>
                  <a:srgbClr val="FFFFFF"/>
                </a:solidFill>
                <a:latin typeface="ＭＳ ゴシック"/>
                <a:cs typeface="ＭＳ ゴシック"/>
              </a:rPr>
              <a:t>研</a:t>
            </a:r>
            <a:r>
              <a:rPr sz="900" spc="-15" dirty="0">
                <a:solidFill>
                  <a:srgbClr val="FFFFFF"/>
                </a:solidFill>
                <a:latin typeface="ＭＳ ゴシック"/>
                <a:cs typeface="ＭＳ ゴシック"/>
              </a:rPr>
              <a:t>修</a:t>
            </a:r>
            <a:r>
              <a:rPr sz="900" spc="-30" dirty="0">
                <a:solidFill>
                  <a:srgbClr val="FFFFFF"/>
                </a:solidFill>
                <a:latin typeface="ＭＳ ゴシック"/>
                <a:cs typeface="ＭＳ ゴシック"/>
              </a:rPr>
              <a:t>医</a:t>
            </a:r>
            <a:r>
              <a:rPr sz="900" spc="-40" dirty="0">
                <a:solidFill>
                  <a:srgbClr val="FFFFFF"/>
                </a:solidFill>
                <a:latin typeface="ＭＳ ゴシック"/>
                <a:cs typeface="ＭＳ ゴシック"/>
              </a:rPr>
              <a:t>一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覧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37296" y="2850303"/>
            <a:ext cx="392430" cy="152400"/>
          </a:xfrm>
          <a:custGeom>
            <a:avLst/>
            <a:gdLst/>
            <a:ahLst/>
            <a:cxnLst/>
            <a:rect l="l" t="t" r="r" b="b"/>
            <a:pathLst>
              <a:path w="392430" h="152400">
                <a:moveTo>
                  <a:pt x="27470" y="0"/>
                </a:moveTo>
                <a:lnTo>
                  <a:pt x="16780" y="2158"/>
                </a:lnTo>
                <a:lnTo>
                  <a:pt x="8048" y="8043"/>
                </a:lnTo>
                <a:lnTo>
                  <a:pt x="2159" y="16775"/>
                </a:lnTo>
                <a:lnTo>
                  <a:pt x="0" y="27470"/>
                </a:lnTo>
                <a:lnTo>
                  <a:pt x="0" y="124637"/>
                </a:lnTo>
                <a:lnTo>
                  <a:pt x="2159" y="135325"/>
                </a:lnTo>
                <a:lnTo>
                  <a:pt x="8048" y="144052"/>
                </a:lnTo>
                <a:lnTo>
                  <a:pt x="16780" y="149937"/>
                </a:lnTo>
                <a:lnTo>
                  <a:pt x="27470" y="152095"/>
                </a:lnTo>
                <a:lnTo>
                  <a:pt x="364934" y="152095"/>
                </a:lnTo>
                <a:lnTo>
                  <a:pt x="375629" y="149937"/>
                </a:lnTo>
                <a:lnTo>
                  <a:pt x="384360" y="144052"/>
                </a:lnTo>
                <a:lnTo>
                  <a:pt x="390246" y="135325"/>
                </a:lnTo>
                <a:lnTo>
                  <a:pt x="392404" y="124637"/>
                </a:lnTo>
                <a:lnTo>
                  <a:pt x="392404" y="27470"/>
                </a:lnTo>
                <a:lnTo>
                  <a:pt x="390246" y="16775"/>
                </a:lnTo>
                <a:lnTo>
                  <a:pt x="384360" y="8043"/>
                </a:lnTo>
                <a:lnTo>
                  <a:pt x="375629" y="2158"/>
                </a:lnTo>
                <a:lnTo>
                  <a:pt x="364934" y="0"/>
                </a:lnTo>
                <a:lnTo>
                  <a:pt x="27470" y="0"/>
                </a:lnTo>
                <a:close/>
              </a:path>
            </a:pathLst>
          </a:custGeom>
          <a:ln w="12598">
            <a:solidFill>
              <a:srgbClr val="DA2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44151" y="2613604"/>
            <a:ext cx="392430" cy="152400"/>
          </a:xfrm>
          <a:custGeom>
            <a:avLst/>
            <a:gdLst/>
            <a:ahLst/>
            <a:cxnLst/>
            <a:rect l="l" t="t" r="r" b="b"/>
            <a:pathLst>
              <a:path w="392429" h="152400">
                <a:moveTo>
                  <a:pt x="27470" y="0"/>
                </a:moveTo>
                <a:lnTo>
                  <a:pt x="16780" y="2158"/>
                </a:lnTo>
                <a:lnTo>
                  <a:pt x="8048" y="8043"/>
                </a:lnTo>
                <a:lnTo>
                  <a:pt x="2159" y="16775"/>
                </a:lnTo>
                <a:lnTo>
                  <a:pt x="0" y="27470"/>
                </a:lnTo>
                <a:lnTo>
                  <a:pt x="0" y="124637"/>
                </a:lnTo>
                <a:lnTo>
                  <a:pt x="2159" y="135325"/>
                </a:lnTo>
                <a:lnTo>
                  <a:pt x="8048" y="144052"/>
                </a:lnTo>
                <a:lnTo>
                  <a:pt x="16780" y="149937"/>
                </a:lnTo>
                <a:lnTo>
                  <a:pt x="27470" y="152095"/>
                </a:lnTo>
                <a:lnTo>
                  <a:pt x="364934" y="152095"/>
                </a:lnTo>
                <a:lnTo>
                  <a:pt x="375629" y="149937"/>
                </a:lnTo>
                <a:lnTo>
                  <a:pt x="384360" y="144052"/>
                </a:lnTo>
                <a:lnTo>
                  <a:pt x="390246" y="135325"/>
                </a:lnTo>
                <a:lnTo>
                  <a:pt x="392404" y="124637"/>
                </a:lnTo>
                <a:lnTo>
                  <a:pt x="392404" y="27470"/>
                </a:lnTo>
                <a:lnTo>
                  <a:pt x="390246" y="16775"/>
                </a:lnTo>
                <a:lnTo>
                  <a:pt x="384360" y="8043"/>
                </a:lnTo>
                <a:lnTo>
                  <a:pt x="375629" y="2158"/>
                </a:lnTo>
                <a:lnTo>
                  <a:pt x="364934" y="0"/>
                </a:lnTo>
                <a:lnTo>
                  <a:pt x="27470" y="0"/>
                </a:lnTo>
                <a:close/>
              </a:path>
            </a:pathLst>
          </a:custGeom>
          <a:ln w="12598">
            <a:solidFill>
              <a:srgbClr val="DA2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984794" y="1935315"/>
            <a:ext cx="882650" cy="24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985">
              <a:lnSpc>
                <a:spcPts val="975"/>
              </a:lnSpc>
            </a:pPr>
            <a:r>
              <a:rPr sz="900" spc="10" dirty="0">
                <a:solidFill>
                  <a:srgbClr val="FFFFFF"/>
                </a:solidFill>
                <a:latin typeface="ＭＳ ゴシック"/>
                <a:cs typeface="ＭＳ ゴシック"/>
              </a:rPr>
              <a:t>研</a:t>
            </a:r>
            <a:r>
              <a:rPr sz="900" spc="-15" dirty="0">
                <a:solidFill>
                  <a:srgbClr val="FFFFFF"/>
                </a:solidFill>
                <a:latin typeface="ＭＳ ゴシック"/>
                <a:cs typeface="ＭＳ ゴシック"/>
              </a:rPr>
              <a:t>修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医</a:t>
            </a:r>
            <a:r>
              <a:rPr sz="900" spc="-85" dirty="0">
                <a:solidFill>
                  <a:srgbClr val="FFFFFF"/>
                </a:solidFill>
                <a:latin typeface="ＭＳ ゴシック"/>
                <a:cs typeface="ＭＳ ゴシック"/>
              </a:rPr>
              <a:t>絞</a:t>
            </a:r>
            <a:endParaRPr sz="900" dirty="0">
              <a:latin typeface="ＭＳ ゴシック"/>
              <a:cs typeface="ＭＳ ゴシック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2867405" y="1839430"/>
            <a:ext cx="734060" cy="33845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0"/>
              </a:spcBef>
            </a:pPr>
            <a:r>
              <a:rPr sz="900" spc="-85" dirty="0">
                <a:solidFill>
                  <a:srgbClr val="FFFFFF"/>
                </a:solidFill>
                <a:latin typeface="ＭＳ ゴシック"/>
                <a:cs typeface="ＭＳ ゴシック"/>
              </a:rPr>
              <a:t>り</a:t>
            </a:r>
            <a:r>
              <a:rPr sz="900" spc="-5" dirty="0">
                <a:solidFill>
                  <a:srgbClr val="FFFFFF"/>
                </a:solidFill>
                <a:latin typeface="ＭＳ ゴシック"/>
                <a:cs typeface="ＭＳ ゴシック"/>
              </a:rPr>
              <a:t>込</a:t>
            </a:r>
            <a:r>
              <a:rPr sz="900" spc="-35" dirty="0">
                <a:solidFill>
                  <a:srgbClr val="FFFFFF"/>
                </a:solidFill>
                <a:latin typeface="ＭＳ ゴシック"/>
                <a:cs typeface="ＭＳ ゴシック"/>
              </a:rPr>
              <a:t>み</a:t>
            </a:r>
            <a:r>
              <a:rPr sz="900" spc="-140" dirty="0">
                <a:solidFill>
                  <a:srgbClr val="FFFFFF"/>
                </a:solidFill>
                <a:latin typeface="ＭＳ ゴシック"/>
                <a:cs typeface="ＭＳ ゴシック"/>
              </a:rPr>
              <a:t>エ</a:t>
            </a:r>
            <a:r>
              <a:rPr sz="900" spc="-105" dirty="0">
                <a:solidFill>
                  <a:srgbClr val="FFFFFF"/>
                </a:solidFill>
                <a:latin typeface="ＭＳ ゴシック"/>
                <a:cs typeface="ＭＳ ゴシック"/>
              </a:rPr>
              <a:t>リ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ア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4402" y="837006"/>
            <a:ext cx="6091555" cy="429895"/>
          </a:xfrm>
          <a:prstGeom prst="rect">
            <a:avLst/>
          </a:prstGeom>
          <a:solidFill>
            <a:srgbClr val="46976D"/>
          </a:solidFill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2200" spc="-25" dirty="0">
                <a:solidFill>
                  <a:srgbClr val="FFFFFF"/>
                </a:solidFill>
                <a:latin typeface="HGPｺﾞｼｯｸE"/>
                <a:cs typeface="HGPｺﾞｼｯｸE"/>
              </a:rPr>
              <a:t>そ</a:t>
            </a:r>
            <a:r>
              <a:rPr sz="2200" spc="15" dirty="0">
                <a:solidFill>
                  <a:srgbClr val="FFFFFF"/>
                </a:solidFill>
                <a:latin typeface="HGPｺﾞｼｯｸE"/>
                <a:cs typeface="HGPｺﾞｼｯｸE"/>
              </a:rPr>
              <a:t>の</a:t>
            </a:r>
            <a:r>
              <a:rPr sz="2200" spc="-35" dirty="0">
                <a:solidFill>
                  <a:srgbClr val="FFFFFF"/>
                </a:solidFill>
                <a:latin typeface="HGPｺﾞｼｯｸE"/>
                <a:cs typeface="HGPｺﾞｼｯｸE"/>
              </a:rPr>
              <a:t>他</a:t>
            </a:r>
            <a:r>
              <a:rPr sz="2200" spc="5" dirty="0">
                <a:solidFill>
                  <a:srgbClr val="FFFFFF"/>
                </a:solidFill>
                <a:latin typeface="HGPｺﾞｼｯｸE"/>
                <a:cs typeface="HGPｺﾞｼｯｸE"/>
              </a:rPr>
              <a:t>の</a:t>
            </a:r>
            <a:r>
              <a:rPr sz="2200" spc="55" dirty="0">
                <a:solidFill>
                  <a:srgbClr val="FFFFFF"/>
                </a:solidFill>
                <a:latin typeface="HGPｺﾞｼｯｸE"/>
                <a:cs typeface="HGPｺﾞｼｯｸE"/>
              </a:rPr>
              <a:t>研</a:t>
            </a:r>
            <a:r>
              <a:rPr sz="2200" spc="-35" dirty="0">
                <a:solidFill>
                  <a:srgbClr val="FFFFFF"/>
                </a:solidFill>
                <a:latin typeface="HGPｺﾞｼｯｸE"/>
                <a:cs typeface="HGPｺﾞｼｯｸE"/>
              </a:rPr>
              <a:t>修</a:t>
            </a:r>
            <a:r>
              <a:rPr sz="2200" spc="-20" dirty="0">
                <a:solidFill>
                  <a:srgbClr val="FFFFFF"/>
                </a:solidFill>
                <a:latin typeface="HGPｺﾞｼｯｸE"/>
                <a:cs typeface="HGPｺﾞｼｯｸE"/>
              </a:rPr>
              <a:t>活</a:t>
            </a:r>
            <a:r>
              <a:rPr sz="2200" spc="-35" dirty="0">
                <a:solidFill>
                  <a:srgbClr val="FFFFFF"/>
                </a:solidFill>
                <a:latin typeface="HGPｺﾞｼｯｸE"/>
                <a:cs typeface="HGPｺﾞｼｯｸE"/>
              </a:rPr>
              <a:t>動</a:t>
            </a:r>
            <a:r>
              <a:rPr sz="2200" spc="-40" dirty="0">
                <a:solidFill>
                  <a:srgbClr val="FFFFFF"/>
                </a:solidFill>
                <a:latin typeface="HGPｺﾞｼｯｸE"/>
                <a:cs typeface="HGPｺﾞｼｯｸE"/>
              </a:rPr>
              <a:t>の</a:t>
            </a:r>
            <a:r>
              <a:rPr sz="2200" spc="-20" dirty="0">
                <a:solidFill>
                  <a:srgbClr val="FFFFFF"/>
                </a:solidFill>
                <a:latin typeface="HGPｺﾞｼｯｸE"/>
                <a:cs typeface="HGPｺﾞｼｯｸE"/>
              </a:rPr>
              <a:t>記</a:t>
            </a:r>
            <a:r>
              <a:rPr sz="2200" spc="-5" dirty="0">
                <a:solidFill>
                  <a:srgbClr val="FFFFFF"/>
                </a:solidFill>
                <a:latin typeface="HGPｺﾞｼｯｸE"/>
                <a:cs typeface="HGPｺﾞｼｯｸE"/>
              </a:rPr>
              <a:t>録</a:t>
            </a:r>
            <a:endParaRPr sz="2200">
              <a:latin typeface="HGPｺﾞｼｯｸE"/>
              <a:cs typeface="HGPｺﾞｼｯｸ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4402" y="651599"/>
            <a:ext cx="6091555" cy="185420"/>
          </a:xfrm>
          <a:prstGeom prst="rect">
            <a:avLst/>
          </a:prstGeom>
          <a:solidFill>
            <a:srgbClr val="FFFFFF">
              <a:alpha val="29998"/>
            </a:srgbClr>
          </a:solidFill>
        </p:spPr>
        <p:txBody>
          <a:bodyPr vert="horz" wrap="square" lIns="0" tIns="82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000" spc="-3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〈</a:t>
            </a:r>
            <a:r>
              <a:rPr sz="1000" spc="1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研</a:t>
            </a:r>
            <a:r>
              <a:rPr sz="1000" spc="-1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修記</a:t>
            </a:r>
            <a:r>
              <a:rPr sz="1000" spc="-2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録</a:t>
            </a:r>
            <a:r>
              <a:rPr sz="1000" spc="-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の</a:t>
            </a:r>
            <a:r>
              <a:rPr sz="1000" spc="-2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参</a:t>
            </a:r>
            <a:r>
              <a:rPr sz="1000" spc="-1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照</a:t>
            </a:r>
            <a:r>
              <a:rPr sz="1000" spc="-1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〉</a:t>
            </a:r>
            <a:endParaRPr sz="1000">
              <a:latin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4134" y="1773003"/>
            <a:ext cx="2121865" cy="2114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4399" y="1773003"/>
            <a:ext cx="2117832" cy="16622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4402" y="651599"/>
            <a:ext cx="6091555" cy="615315"/>
          </a:xfrm>
          <a:custGeom>
            <a:avLst/>
            <a:gdLst/>
            <a:ahLst/>
            <a:cxnLst/>
            <a:rect l="l" t="t" r="r" b="b"/>
            <a:pathLst>
              <a:path w="6091555" h="615315">
                <a:moveTo>
                  <a:pt x="6091199" y="0"/>
                </a:moveTo>
                <a:lnTo>
                  <a:pt x="0" y="0"/>
                </a:lnTo>
                <a:lnTo>
                  <a:pt x="0" y="614705"/>
                </a:lnTo>
                <a:lnTo>
                  <a:pt x="6091199" y="614705"/>
                </a:lnTo>
                <a:lnTo>
                  <a:pt x="6091199" y="0"/>
                </a:lnTo>
                <a:close/>
              </a:path>
            </a:pathLst>
          </a:custGeom>
          <a:solidFill>
            <a:srgbClr val="469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1700" y="4235459"/>
            <a:ext cx="6333150" cy="2211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上級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120" dirty="0">
                <a:solidFill>
                  <a:srgbClr val="231F20"/>
                </a:solidFill>
                <a:latin typeface="ＭＳ ゴシック"/>
                <a:cs typeface="ＭＳ ゴシック"/>
              </a:rPr>
              <a:t>や</a:t>
            </a:r>
            <a:r>
              <a:rPr sz="1000" spc="-160" dirty="0">
                <a:solidFill>
                  <a:srgbClr val="231F20"/>
                </a:solidFill>
                <a:latin typeface="ＭＳ ゴシック"/>
                <a:cs typeface="ＭＳ ゴシック"/>
              </a:rPr>
              <a:t>メ</a:t>
            </a:r>
            <a:r>
              <a:rPr sz="1000" spc="-165" dirty="0">
                <a:solidFill>
                  <a:srgbClr val="231F20"/>
                </a:solidFill>
                <a:latin typeface="ＭＳ ゴシック"/>
                <a:cs typeface="ＭＳ ゴシック"/>
              </a:rPr>
              <a:t>デ</a:t>
            </a:r>
            <a:r>
              <a:rPr sz="1000" spc="-130" dirty="0">
                <a:solidFill>
                  <a:srgbClr val="231F20"/>
                </a:solidFill>
                <a:latin typeface="ＭＳ ゴシック"/>
                <a:cs typeface="ＭＳ ゴシック"/>
              </a:rPr>
              <a:t>ィ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カ</a:t>
            </a:r>
            <a:r>
              <a:rPr sz="1000" spc="-110" dirty="0">
                <a:solidFill>
                  <a:srgbClr val="231F20"/>
                </a:solidFill>
                <a:latin typeface="ＭＳ ゴシック"/>
                <a:cs typeface="ＭＳ ゴシック"/>
              </a:rPr>
              <a:t>ル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ス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145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フ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等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が評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票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Ⅰ／Ⅱ／Ⅲ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130" dirty="0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120" dirty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フ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ィー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ド</a:t>
            </a:r>
            <a:r>
              <a:rPr sz="1000" spc="-140" dirty="0">
                <a:solidFill>
                  <a:srgbClr val="231F20"/>
                </a:solidFill>
                <a:latin typeface="ＭＳ ゴシック"/>
                <a:cs typeface="ＭＳ ゴシック"/>
              </a:rPr>
              <a:t>バ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参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照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</a:pPr>
            <a:endParaRPr sz="1000" dirty="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 dirty="0">
              <a:latin typeface="ＭＳ ゴシック"/>
              <a:cs typeface="ＭＳ ゴシック"/>
            </a:endParaRPr>
          </a:p>
          <a:p>
            <a:pPr marL="139700" indent="-127635">
              <a:lnSpc>
                <a:spcPct val="100000"/>
              </a:lnSpc>
              <a:buSzPct val="90000"/>
              <a:buChar char="■"/>
              <a:tabLst>
                <a:tab pos="140335" algn="l"/>
              </a:tabLst>
            </a:pPr>
            <a:r>
              <a:rPr sz="1000" spc="-170" dirty="0" err="1" smtClean="0">
                <a:solidFill>
                  <a:srgbClr val="46976D"/>
                </a:solidFill>
                <a:latin typeface="ＭＳ ゴシック"/>
                <a:cs typeface="ＭＳ ゴシック"/>
              </a:rPr>
              <a:t>フ</a:t>
            </a:r>
            <a:r>
              <a:rPr sz="1000" spc="-155" dirty="0" err="1" smtClean="0">
                <a:solidFill>
                  <a:srgbClr val="46976D"/>
                </a:solidFill>
                <a:latin typeface="ＭＳ ゴシック"/>
                <a:cs typeface="ＭＳ ゴシック"/>
              </a:rPr>
              <a:t>ィー</a:t>
            </a:r>
            <a:r>
              <a:rPr sz="1000" spc="-114" dirty="0" err="1" smtClean="0">
                <a:solidFill>
                  <a:srgbClr val="46976D"/>
                </a:solidFill>
                <a:latin typeface="ＭＳ ゴシック"/>
                <a:cs typeface="ＭＳ ゴシック"/>
              </a:rPr>
              <a:t>ド</a:t>
            </a:r>
            <a:r>
              <a:rPr sz="1000" spc="-140" dirty="0" err="1" smtClean="0">
                <a:solidFill>
                  <a:srgbClr val="46976D"/>
                </a:solidFill>
                <a:latin typeface="ＭＳ ゴシック"/>
                <a:cs typeface="ＭＳ ゴシック"/>
              </a:rPr>
              <a:t>バ</a:t>
            </a:r>
            <a:r>
              <a:rPr sz="1000" spc="-100" dirty="0" err="1" smtClean="0">
                <a:solidFill>
                  <a:srgbClr val="46976D"/>
                </a:solidFill>
                <a:latin typeface="ＭＳ ゴシック"/>
                <a:cs typeface="ＭＳ ゴシック"/>
              </a:rPr>
              <a:t>ッ</a:t>
            </a:r>
            <a:r>
              <a:rPr sz="1000" spc="-85" dirty="0" err="1" smtClean="0">
                <a:solidFill>
                  <a:srgbClr val="46976D"/>
                </a:solidFill>
                <a:latin typeface="ＭＳ ゴシック"/>
                <a:cs typeface="ＭＳ ゴシック"/>
              </a:rPr>
              <a:t>ク</a:t>
            </a:r>
            <a:r>
              <a:rPr lang="ja-JP" altLang="en-US" sz="1000" spc="-85" dirty="0" smtClean="0">
                <a:solidFill>
                  <a:srgbClr val="46976D"/>
                </a:solidFill>
                <a:latin typeface="ＭＳ ゴシック"/>
                <a:cs typeface="ＭＳ ゴシック"/>
              </a:rPr>
              <a:t>の</a:t>
            </a:r>
            <a:r>
              <a:rPr sz="1000" spc="-30" dirty="0" err="1" smtClean="0">
                <a:solidFill>
                  <a:srgbClr val="46976D"/>
                </a:solidFill>
                <a:latin typeface="ＭＳ ゴシック"/>
                <a:cs typeface="ＭＳ ゴシック"/>
              </a:rPr>
              <a:t>参</a:t>
            </a:r>
            <a:r>
              <a:rPr sz="1000" dirty="0" err="1" smtClean="0">
                <a:solidFill>
                  <a:srgbClr val="46976D"/>
                </a:solidFill>
                <a:latin typeface="ＭＳ ゴシック"/>
                <a:cs typeface="ＭＳ ゴシック"/>
              </a:rPr>
              <a:t>照</a:t>
            </a:r>
            <a:endParaRPr sz="1000" dirty="0">
              <a:latin typeface="ＭＳ ゴシック"/>
              <a:cs typeface="ＭＳ ゴシック"/>
            </a:endParaRPr>
          </a:p>
          <a:p>
            <a:pPr marL="131445" indent="-119380">
              <a:lnSpc>
                <a:spcPct val="100000"/>
              </a:lnSpc>
              <a:spcBef>
                <a:spcPts val="575"/>
              </a:spcBef>
              <a:buSzPct val="90000"/>
              <a:buAutoNum type="arabicPeriod"/>
              <a:tabLst>
                <a:tab pos="132080" algn="l"/>
              </a:tabLst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26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254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8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ＭＳ ゴシック"/>
                <a:cs typeface="ＭＳ ゴシック"/>
              </a:rPr>
              <a:t>か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ら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参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照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を選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ん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く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だ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さ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>
              <a:lnSpc>
                <a:spcPct val="100000"/>
              </a:lnSpc>
              <a:spcBef>
                <a:spcPts val="580"/>
              </a:spcBef>
            </a:pP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示さ</a:t>
            </a:r>
            <a:r>
              <a:rPr sz="1000" spc="-140" dirty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が多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場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合</a:t>
            </a:r>
            <a:r>
              <a:rPr sz="1000" spc="-290" dirty="0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絞り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込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み</a:t>
            </a:r>
            <a:r>
              <a:rPr sz="1000" spc="-160" dirty="0">
                <a:solidFill>
                  <a:srgbClr val="231F20"/>
                </a:solidFill>
                <a:latin typeface="ＭＳ ゴシック"/>
                <a:cs typeface="ＭＳ ゴシック"/>
              </a:rPr>
              <a:t>エ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ア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氏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名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や</a:t>
            </a:r>
            <a:r>
              <a:rPr sz="1000" spc="-315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あ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165" dirty="0">
                <a:solidFill>
                  <a:srgbClr val="231F20"/>
                </a:solidFill>
                <a:latin typeface="ＭＳ ゴシック"/>
                <a:cs typeface="ＭＳ ゴシック"/>
              </a:rPr>
              <a:t>う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え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お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順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絞り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込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み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7955" indent="-135890">
              <a:lnSpc>
                <a:spcPct val="100000"/>
              </a:lnSpc>
              <a:spcBef>
                <a:spcPts val="580"/>
              </a:spcBef>
              <a:buSzPct val="90000"/>
              <a:buAutoNum type="arabicPeriod" startAt="2"/>
              <a:tabLst>
                <a:tab pos="148590" algn="l"/>
              </a:tabLst>
            </a:pP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110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行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あ</a:t>
            </a:r>
            <a:r>
              <a:rPr sz="1000" spc="-320" dirty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参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照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ボ</a:t>
            </a:r>
            <a:r>
              <a:rPr sz="1000" spc="-145" dirty="0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>
              <a:lnSpc>
                <a:spcPct val="100000"/>
              </a:lnSpc>
              <a:spcBef>
                <a:spcPts val="580"/>
              </a:spcBef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33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フ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ィー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ド</a:t>
            </a:r>
            <a:r>
              <a:rPr sz="1000" spc="-140" dirty="0">
                <a:solidFill>
                  <a:srgbClr val="231F20"/>
                </a:solidFill>
                <a:latin typeface="ＭＳ ゴシック"/>
                <a:cs typeface="ＭＳ ゴシック"/>
              </a:rPr>
              <a:t>バ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254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8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開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す。</a:t>
            </a:r>
            <a:endParaRPr sz="1000" dirty="0">
              <a:latin typeface="ＭＳ ゴシック"/>
              <a:cs typeface="ＭＳ ゴシック"/>
            </a:endParaRPr>
          </a:p>
          <a:p>
            <a:pPr marL="150495" indent="-138430">
              <a:lnSpc>
                <a:spcPct val="100000"/>
              </a:lnSpc>
              <a:spcBef>
                <a:spcPts val="575"/>
              </a:spcBef>
              <a:buSzPct val="90000"/>
              <a:buAutoNum type="arabicPeriod" startAt="3"/>
              <a:tabLst>
                <a:tab pos="151130" algn="l"/>
              </a:tabLst>
            </a:pP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上級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16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メ</a:t>
            </a:r>
            <a:r>
              <a:rPr sz="1000" spc="-1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デ</a:t>
            </a:r>
            <a:r>
              <a:rPr sz="1000" spc="-1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ィ</a:t>
            </a:r>
            <a:r>
              <a:rPr sz="1000" spc="-1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カ</a:t>
            </a:r>
            <a:r>
              <a:rPr sz="1000" spc="-1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ル</a:t>
            </a:r>
            <a:r>
              <a:rPr sz="1000" spc="-1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ス</a:t>
            </a:r>
            <a:r>
              <a:rPr sz="1000" spc="-1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1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フ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等</a:t>
            </a:r>
            <a:r>
              <a:rPr sz="1000" spc="-9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1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9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3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良</a:t>
            </a:r>
            <a:r>
              <a:rPr sz="1000" spc="-9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か</a:t>
            </a:r>
            <a:r>
              <a:rPr sz="1000" spc="-114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っ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点</a:t>
            </a:r>
            <a:r>
              <a:rPr sz="1000" spc="-53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lang="ja-JP" altLang="en-US"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sz="1000" spc="-4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改</a:t>
            </a:r>
            <a:r>
              <a:rPr sz="1000" spc="-3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善</a:t>
            </a:r>
            <a:r>
              <a:rPr sz="1000" spc="-1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8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べ</a:t>
            </a:r>
            <a:r>
              <a:rPr sz="1000" spc="-10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3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点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 marR="68580" indent="-128270">
              <a:lnSpc>
                <a:spcPct val="148200"/>
              </a:lnSpc>
              <a:buSzPct val="90000"/>
              <a:buAutoNum type="arabicPeriod" startAt="3"/>
              <a:tabLst>
                <a:tab pos="138430" algn="l"/>
              </a:tabLst>
            </a:pPr>
            <a:r>
              <a:rPr sz="1000" spc="2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示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切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替</a:t>
            </a:r>
            <a:r>
              <a:rPr sz="1000" spc="-150" dirty="0">
                <a:solidFill>
                  <a:srgbClr val="231F20"/>
                </a:solidFill>
                <a:latin typeface="ＭＳ ゴシック"/>
                <a:cs typeface="ＭＳ ゴシック"/>
              </a:rPr>
              <a:t>エ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45" dirty="0">
                <a:solidFill>
                  <a:srgbClr val="231F20"/>
                </a:solidFill>
                <a:latin typeface="ＭＳ ゴシック"/>
                <a:cs typeface="ＭＳ ゴシック"/>
              </a:rPr>
              <a:t>ア</a:t>
            </a:r>
            <a:r>
              <a:rPr sz="1000" spc="2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ブ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10" dirty="0">
                <a:solidFill>
                  <a:srgbClr val="231F20"/>
                </a:solidFill>
                <a:latin typeface="ＭＳ ゴシック"/>
                <a:cs typeface="ＭＳ ゴシック"/>
              </a:rPr>
              <a:t>切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り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替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え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と</a:t>
            </a:r>
            <a:r>
              <a:rPr sz="1000" spc="2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145" dirty="0">
                <a:solidFill>
                  <a:srgbClr val="231F20"/>
                </a:solidFill>
                <a:latin typeface="ＭＳ ゴシック"/>
                <a:cs typeface="ＭＳ ゴシック"/>
              </a:rPr>
              <a:t>票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Ⅰ／Ⅱ／Ⅲ</a:t>
            </a:r>
            <a:r>
              <a:rPr sz="1000" spc="14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そ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ぞ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に入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さ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110" dirty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160" dirty="0">
                <a:solidFill>
                  <a:srgbClr val="231F20"/>
                </a:solidFill>
                <a:latin typeface="ＭＳ ゴシック"/>
                <a:cs typeface="ＭＳ ゴシック"/>
              </a:rPr>
              <a:t>フ</a:t>
            </a:r>
            <a:r>
              <a:rPr sz="1000" spc="-145" dirty="0">
                <a:solidFill>
                  <a:srgbClr val="231F20"/>
                </a:solidFill>
                <a:latin typeface="ＭＳ ゴシック"/>
                <a:cs typeface="ＭＳ ゴシック"/>
              </a:rPr>
              <a:t>ィ</a:t>
            </a:r>
            <a:r>
              <a:rPr sz="1000" spc="-140" dirty="0">
                <a:solidFill>
                  <a:srgbClr val="231F20"/>
                </a:solidFill>
                <a:latin typeface="ＭＳ ゴシック"/>
                <a:cs typeface="ＭＳ ゴシック"/>
              </a:rPr>
              <a:t>ー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ド</a:t>
            </a:r>
            <a:r>
              <a:rPr sz="1000" spc="-130" dirty="0">
                <a:solidFill>
                  <a:srgbClr val="231F20"/>
                </a:solidFill>
                <a:latin typeface="ＭＳ ゴシック"/>
                <a:cs typeface="ＭＳ ゴシック"/>
              </a:rPr>
              <a:t>バ</a:t>
            </a:r>
            <a:r>
              <a:rPr sz="1000" spc="-90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で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す。</a:t>
            </a:r>
            <a:endParaRPr sz="1000" dirty="0">
              <a:latin typeface="ＭＳ ゴシック"/>
              <a:cs typeface="ＭＳ ゴシック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1700" y="1524501"/>
            <a:ext cx="11201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30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spc="245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54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endParaRPr sz="1000">
              <a:latin typeface="ＭＳ ゴシック"/>
              <a:cs typeface="ＭＳ ゴシック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31373" y="1524501"/>
            <a:ext cx="14789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36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フ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ィー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ド</a:t>
            </a:r>
            <a:r>
              <a:rPr sz="1000" spc="-140" dirty="0">
                <a:solidFill>
                  <a:srgbClr val="231F20"/>
                </a:solidFill>
                <a:latin typeface="ＭＳ ゴシック"/>
                <a:cs typeface="ＭＳ ゴシック"/>
              </a:rPr>
              <a:t>バ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参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照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30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endParaRPr sz="1000">
              <a:latin typeface="ＭＳ ゴシック"/>
              <a:cs typeface="ＭＳ ゴシック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69499" y="2792703"/>
            <a:ext cx="2767063" cy="627380"/>
            <a:chOff x="769499" y="2792703"/>
            <a:chExt cx="2767063" cy="627380"/>
          </a:xfrm>
        </p:grpSpPr>
        <p:sp>
          <p:nvSpPr>
            <p:cNvPr id="10" name="object 10"/>
            <p:cNvSpPr/>
            <p:nvPr/>
          </p:nvSpPr>
          <p:spPr>
            <a:xfrm>
              <a:off x="769499" y="2792703"/>
              <a:ext cx="2035810" cy="627380"/>
            </a:xfrm>
            <a:custGeom>
              <a:avLst/>
              <a:gdLst/>
              <a:ahLst/>
              <a:cxnLst/>
              <a:rect l="l" t="t" r="r" b="b"/>
              <a:pathLst>
                <a:path w="2035810" h="627379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518845"/>
                  </a:lnTo>
                  <a:lnTo>
                    <a:pt x="8486" y="560886"/>
                  </a:lnTo>
                  <a:lnTo>
                    <a:pt x="31630" y="595215"/>
                  </a:lnTo>
                  <a:lnTo>
                    <a:pt x="65960" y="618360"/>
                  </a:lnTo>
                  <a:lnTo>
                    <a:pt x="108000" y="626846"/>
                  </a:lnTo>
                  <a:lnTo>
                    <a:pt x="1927796" y="626846"/>
                  </a:lnTo>
                  <a:lnTo>
                    <a:pt x="1969837" y="618360"/>
                  </a:lnTo>
                  <a:lnTo>
                    <a:pt x="2004166" y="595215"/>
                  </a:lnTo>
                  <a:lnTo>
                    <a:pt x="2027310" y="560886"/>
                  </a:lnTo>
                  <a:lnTo>
                    <a:pt x="2035797" y="518845"/>
                  </a:lnTo>
                  <a:lnTo>
                    <a:pt x="2035797" y="108000"/>
                  </a:lnTo>
                  <a:lnTo>
                    <a:pt x="2027310" y="65960"/>
                  </a:lnTo>
                  <a:lnTo>
                    <a:pt x="2004166" y="31630"/>
                  </a:lnTo>
                  <a:lnTo>
                    <a:pt x="1969837" y="8486"/>
                  </a:lnTo>
                  <a:lnTo>
                    <a:pt x="1927796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DA2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58002" y="3081603"/>
              <a:ext cx="1178560" cy="259715"/>
            </a:xfrm>
            <a:custGeom>
              <a:avLst/>
              <a:gdLst/>
              <a:ahLst/>
              <a:cxnLst/>
              <a:rect l="l" t="t" r="r" b="b"/>
              <a:pathLst>
                <a:path w="1178560" h="259714">
                  <a:moveTo>
                    <a:pt x="1178102" y="0"/>
                  </a:moveTo>
                  <a:lnTo>
                    <a:pt x="251142" y="0"/>
                  </a:lnTo>
                  <a:lnTo>
                    <a:pt x="0" y="259194"/>
                  </a:lnTo>
                  <a:lnTo>
                    <a:pt x="1178102" y="259194"/>
                  </a:lnTo>
                  <a:lnTo>
                    <a:pt x="1178102" y="0"/>
                  </a:lnTo>
                  <a:close/>
                </a:path>
              </a:pathLst>
            </a:custGeom>
            <a:solidFill>
              <a:srgbClr val="DA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69499" y="1861203"/>
            <a:ext cx="2775806" cy="796495"/>
            <a:chOff x="769499" y="1861203"/>
            <a:chExt cx="2775806" cy="796495"/>
          </a:xfrm>
        </p:grpSpPr>
        <p:sp>
          <p:nvSpPr>
            <p:cNvPr id="15" name="object 15"/>
            <p:cNvSpPr/>
            <p:nvPr/>
          </p:nvSpPr>
          <p:spPr>
            <a:xfrm>
              <a:off x="769499" y="1961103"/>
              <a:ext cx="2035810" cy="696595"/>
            </a:xfrm>
            <a:custGeom>
              <a:avLst/>
              <a:gdLst/>
              <a:ahLst/>
              <a:cxnLst/>
              <a:rect l="l" t="t" r="r" b="b"/>
              <a:pathLst>
                <a:path w="2035810" h="696594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588594"/>
                  </a:lnTo>
                  <a:lnTo>
                    <a:pt x="8486" y="630634"/>
                  </a:lnTo>
                  <a:lnTo>
                    <a:pt x="31630" y="664964"/>
                  </a:lnTo>
                  <a:lnTo>
                    <a:pt x="65960" y="688108"/>
                  </a:lnTo>
                  <a:lnTo>
                    <a:pt x="108000" y="696595"/>
                  </a:lnTo>
                  <a:lnTo>
                    <a:pt x="1927796" y="696595"/>
                  </a:lnTo>
                  <a:lnTo>
                    <a:pt x="1969837" y="688108"/>
                  </a:lnTo>
                  <a:lnTo>
                    <a:pt x="2004166" y="664964"/>
                  </a:lnTo>
                  <a:lnTo>
                    <a:pt x="2027310" y="630634"/>
                  </a:lnTo>
                  <a:lnTo>
                    <a:pt x="2035797" y="588594"/>
                  </a:lnTo>
                  <a:lnTo>
                    <a:pt x="2035797" y="108000"/>
                  </a:lnTo>
                  <a:lnTo>
                    <a:pt x="2027310" y="65960"/>
                  </a:lnTo>
                  <a:lnTo>
                    <a:pt x="2004166" y="31630"/>
                  </a:lnTo>
                  <a:lnTo>
                    <a:pt x="1969837" y="8486"/>
                  </a:lnTo>
                  <a:lnTo>
                    <a:pt x="1927796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DA2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99715" y="1861203"/>
              <a:ext cx="1545590" cy="259715"/>
            </a:xfrm>
            <a:custGeom>
              <a:avLst/>
              <a:gdLst/>
              <a:ahLst/>
              <a:cxnLst/>
              <a:rect l="l" t="t" r="r" b="b"/>
              <a:pathLst>
                <a:path w="1545589" h="259714">
                  <a:moveTo>
                    <a:pt x="1545386" y="0"/>
                  </a:moveTo>
                  <a:lnTo>
                    <a:pt x="329438" y="0"/>
                  </a:lnTo>
                  <a:lnTo>
                    <a:pt x="0" y="259194"/>
                  </a:lnTo>
                  <a:lnTo>
                    <a:pt x="1545386" y="259194"/>
                  </a:lnTo>
                  <a:lnTo>
                    <a:pt x="1545386" y="0"/>
                  </a:lnTo>
                  <a:close/>
                </a:path>
              </a:pathLst>
            </a:custGeom>
            <a:solidFill>
              <a:srgbClr val="DA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867405" y="3059836"/>
            <a:ext cx="726440" cy="3384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80"/>
              </a:spcBef>
            </a:pPr>
            <a:r>
              <a:rPr sz="900" spc="10" dirty="0">
                <a:solidFill>
                  <a:srgbClr val="FFFFFF"/>
                </a:solidFill>
                <a:latin typeface="ＭＳ ゴシック"/>
                <a:cs typeface="ＭＳ ゴシック"/>
              </a:rPr>
              <a:t>研</a:t>
            </a:r>
            <a:r>
              <a:rPr sz="900" spc="-15" dirty="0">
                <a:solidFill>
                  <a:srgbClr val="FFFFFF"/>
                </a:solidFill>
                <a:latin typeface="ＭＳ ゴシック"/>
                <a:cs typeface="ＭＳ ゴシック"/>
              </a:rPr>
              <a:t>修</a:t>
            </a:r>
            <a:r>
              <a:rPr sz="900" spc="-30" dirty="0">
                <a:solidFill>
                  <a:srgbClr val="FFFFFF"/>
                </a:solidFill>
                <a:latin typeface="ＭＳ ゴシック"/>
                <a:cs typeface="ＭＳ ゴシック"/>
              </a:rPr>
              <a:t>医</a:t>
            </a:r>
            <a:r>
              <a:rPr sz="900" spc="-40" dirty="0">
                <a:solidFill>
                  <a:srgbClr val="FFFFFF"/>
                </a:solidFill>
                <a:latin typeface="ＭＳ ゴシック"/>
                <a:cs typeface="ＭＳ ゴシック"/>
              </a:rPr>
              <a:t>一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覧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37296" y="2850303"/>
            <a:ext cx="392430" cy="152400"/>
          </a:xfrm>
          <a:custGeom>
            <a:avLst/>
            <a:gdLst/>
            <a:ahLst/>
            <a:cxnLst/>
            <a:rect l="l" t="t" r="r" b="b"/>
            <a:pathLst>
              <a:path w="392430" h="152400">
                <a:moveTo>
                  <a:pt x="27470" y="0"/>
                </a:moveTo>
                <a:lnTo>
                  <a:pt x="16780" y="2158"/>
                </a:lnTo>
                <a:lnTo>
                  <a:pt x="8048" y="8043"/>
                </a:lnTo>
                <a:lnTo>
                  <a:pt x="2159" y="16775"/>
                </a:lnTo>
                <a:lnTo>
                  <a:pt x="0" y="27470"/>
                </a:lnTo>
                <a:lnTo>
                  <a:pt x="0" y="124637"/>
                </a:lnTo>
                <a:lnTo>
                  <a:pt x="2159" y="135325"/>
                </a:lnTo>
                <a:lnTo>
                  <a:pt x="8048" y="144052"/>
                </a:lnTo>
                <a:lnTo>
                  <a:pt x="16780" y="149937"/>
                </a:lnTo>
                <a:lnTo>
                  <a:pt x="27470" y="152095"/>
                </a:lnTo>
                <a:lnTo>
                  <a:pt x="364934" y="152095"/>
                </a:lnTo>
                <a:lnTo>
                  <a:pt x="375629" y="149937"/>
                </a:lnTo>
                <a:lnTo>
                  <a:pt x="384360" y="144052"/>
                </a:lnTo>
                <a:lnTo>
                  <a:pt x="390246" y="135325"/>
                </a:lnTo>
                <a:lnTo>
                  <a:pt x="392404" y="124637"/>
                </a:lnTo>
                <a:lnTo>
                  <a:pt x="392404" y="27470"/>
                </a:lnTo>
                <a:lnTo>
                  <a:pt x="390246" y="16775"/>
                </a:lnTo>
                <a:lnTo>
                  <a:pt x="384360" y="8043"/>
                </a:lnTo>
                <a:lnTo>
                  <a:pt x="375629" y="2158"/>
                </a:lnTo>
                <a:lnTo>
                  <a:pt x="364934" y="0"/>
                </a:lnTo>
                <a:lnTo>
                  <a:pt x="27470" y="0"/>
                </a:lnTo>
                <a:close/>
              </a:path>
            </a:pathLst>
          </a:custGeom>
          <a:ln w="12598">
            <a:solidFill>
              <a:srgbClr val="DA2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984794" y="1935315"/>
            <a:ext cx="882650" cy="24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985">
              <a:lnSpc>
                <a:spcPts val="975"/>
              </a:lnSpc>
            </a:pPr>
            <a:r>
              <a:rPr sz="900" spc="10" dirty="0">
                <a:solidFill>
                  <a:srgbClr val="FFFFFF"/>
                </a:solidFill>
                <a:latin typeface="ＭＳ ゴシック"/>
                <a:cs typeface="ＭＳ ゴシック"/>
              </a:rPr>
              <a:t>研</a:t>
            </a:r>
            <a:r>
              <a:rPr sz="900" spc="-15" dirty="0">
                <a:solidFill>
                  <a:srgbClr val="FFFFFF"/>
                </a:solidFill>
                <a:latin typeface="ＭＳ ゴシック"/>
                <a:cs typeface="ＭＳ ゴシック"/>
              </a:rPr>
              <a:t>修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医</a:t>
            </a:r>
            <a:r>
              <a:rPr sz="900" spc="-85" dirty="0">
                <a:solidFill>
                  <a:srgbClr val="FFFFFF"/>
                </a:solidFill>
                <a:latin typeface="ＭＳ ゴシック"/>
                <a:cs typeface="ＭＳ ゴシック"/>
              </a:rPr>
              <a:t>絞</a:t>
            </a:r>
            <a:endParaRPr sz="900" dirty="0">
              <a:latin typeface="ＭＳ ゴシック"/>
              <a:cs typeface="ＭＳ ゴシック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67405" y="1839430"/>
            <a:ext cx="734060" cy="33845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0"/>
              </a:spcBef>
            </a:pPr>
            <a:r>
              <a:rPr sz="900" spc="-85" dirty="0">
                <a:solidFill>
                  <a:srgbClr val="FFFFFF"/>
                </a:solidFill>
                <a:latin typeface="ＭＳ ゴシック"/>
                <a:cs typeface="ＭＳ ゴシック"/>
              </a:rPr>
              <a:t>り</a:t>
            </a:r>
            <a:r>
              <a:rPr sz="900" spc="-5" dirty="0">
                <a:solidFill>
                  <a:srgbClr val="FFFFFF"/>
                </a:solidFill>
                <a:latin typeface="ＭＳ ゴシック"/>
                <a:cs typeface="ＭＳ ゴシック"/>
              </a:rPr>
              <a:t>込</a:t>
            </a:r>
            <a:r>
              <a:rPr sz="900" spc="-35" dirty="0">
                <a:solidFill>
                  <a:srgbClr val="FFFFFF"/>
                </a:solidFill>
                <a:latin typeface="ＭＳ ゴシック"/>
                <a:cs typeface="ＭＳ ゴシック"/>
              </a:rPr>
              <a:t>み</a:t>
            </a:r>
            <a:r>
              <a:rPr sz="900" spc="-140" dirty="0">
                <a:solidFill>
                  <a:srgbClr val="FFFFFF"/>
                </a:solidFill>
                <a:latin typeface="ＭＳ ゴシック"/>
                <a:cs typeface="ＭＳ ゴシック"/>
              </a:rPr>
              <a:t>エ</a:t>
            </a:r>
            <a:r>
              <a:rPr sz="900" spc="-105" dirty="0">
                <a:solidFill>
                  <a:srgbClr val="FFFFFF"/>
                </a:solidFill>
                <a:latin typeface="ＭＳ ゴシック"/>
                <a:cs typeface="ＭＳ ゴシック"/>
              </a:rPr>
              <a:t>リ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ア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950434" y="3091504"/>
            <a:ext cx="1229995" cy="221615"/>
          </a:xfrm>
          <a:custGeom>
            <a:avLst/>
            <a:gdLst/>
            <a:ahLst/>
            <a:cxnLst/>
            <a:rect l="l" t="t" r="r" b="b"/>
            <a:pathLst>
              <a:path w="1229995" h="221614">
                <a:moveTo>
                  <a:pt x="108000" y="0"/>
                </a:move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113398"/>
                </a:lnTo>
                <a:lnTo>
                  <a:pt x="8486" y="155439"/>
                </a:lnTo>
                <a:lnTo>
                  <a:pt x="31630" y="189768"/>
                </a:lnTo>
                <a:lnTo>
                  <a:pt x="65960" y="212912"/>
                </a:lnTo>
                <a:lnTo>
                  <a:pt x="108000" y="221399"/>
                </a:lnTo>
                <a:lnTo>
                  <a:pt x="1121397" y="221399"/>
                </a:lnTo>
                <a:lnTo>
                  <a:pt x="1163438" y="212912"/>
                </a:lnTo>
                <a:lnTo>
                  <a:pt x="1197767" y="189768"/>
                </a:lnTo>
                <a:lnTo>
                  <a:pt x="1220911" y="155439"/>
                </a:lnTo>
                <a:lnTo>
                  <a:pt x="1229398" y="113398"/>
                </a:lnTo>
                <a:lnTo>
                  <a:pt x="1229398" y="108000"/>
                </a:lnTo>
                <a:lnTo>
                  <a:pt x="1220911" y="65960"/>
                </a:lnTo>
                <a:lnTo>
                  <a:pt x="1197767" y="31630"/>
                </a:lnTo>
                <a:lnTo>
                  <a:pt x="1163438" y="8486"/>
                </a:lnTo>
                <a:lnTo>
                  <a:pt x="1121397" y="0"/>
                </a:lnTo>
                <a:lnTo>
                  <a:pt x="108000" y="0"/>
                </a:lnTo>
                <a:close/>
              </a:path>
            </a:pathLst>
          </a:custGeom>
          <a:ln w="12598">
            <a:solidFill>
              <a:srgbClr val="006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75499" y="2959203"/>
            <a:ext cx="1250315" cy="259715"/>
          </a:xfrm>
          <a:custGeom>
            <a:avLst/>
            <a:gdLst/>
            <a:ahLst/>
            <a:cxnLst/>
            <a:rect l="l" t="t" r="r" b="b"/>
            <a:pathLst>
              <a:path w="1250315" h="259714">
                <a:moveTo>
                  <a:pt x="1250099" y="0"/>
                </a:moveTo>
                <a:lnTo>
                  <a:pt x="291820" y="0"/>
                </a:lnTo>
                <a:lnTo>
                  <a:pt x="0" y="259194"/>
                </a:lnTo>
                <a:lnTo>
                  <a:pt x="1250099" y="259194"/>
                </a:lnTo>
                <a:lnTo>
                  <a:pt x="1250099" y="0"/>
                </a:lnTo>
                <a:close/>
              </a:path>
            </a:pathLst>
          </a:custGeom>
          <a:solidFill>
            <a:srgbClr val="0061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560580" y="2937434"/>
            <a:ext cx="1321435" cy="33845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429259">
              <a:lnSpc>
                <a:spcPct val="100000"/>
              </a:lnSpc>
              <a:spcBef>
                <a:spcPts val="610"/>
              </a:spcBef>
            </a:pPr>
            <a:r>
              <a:rPr sz="900" spc="-25" dirty="0">
                <a:solidFill>
                  <a:srgbClr val="FFFFFF"/>
                </a:solidFill>
                <a:latin typeface="ＭＳ ゴシック"/>
                <a:cs typeface="ＭＳ ゴシック"/>
              </a:rPr>
              <a:t>表</a:t>
            </a:r>
            <a:r>
              <a:rPr sz="900" spc="-10" dirty="0">
                <a:solidFill>
                  <a:srgbClr val="FFFFFF"/>
                </a:solidFill>
                <a:latin typeface="ＭＳ ゴシック"/>
                <a:cs typeface="ＭＳ ゴシック"/>
              </a:rPr>
              <a:t>示</a:t>
            </a:r>
            <a:r>
              <a:rPr sz="900" spc="-25" dirty="0">
                <a:solidFill>
                  <a:srgbClr val="FFFFFF"/>
                </a:solidFill>
                <a:latin typeface="ＭＳ ゴシック"/>
                <a:cs typeface="ＭＳ ゴシック"/>
              </a:rPr>
              <a:t>切</a:t>
            </a:r>
            <a:r>
              <a:rPr sz="900" spc="-65" dirty="0">
                <a:solidFill>
                  <a:srgbClr val="FFFFFF"/>
                </a:solidFill>
                <a:latin typeface="ＭＳ ゴシック"/>
                <a:cs typeface="ＭＳ ゴシック"/>
              </a:rPr>
              <a:t>替</a:t>
            </a:r>
            <a:r>
              <a:rPr sz="900" spc="-140" dirty="0">
                <a:solidFill>
                  <a:srgbClr val="FFFFFF"/>
                </a:solidFill>
                <a:latin typeface="ＭＳ ゴシック"/>
                <a:cs typeface="ＭＳ ゴシック"/>
              </a:rPr>
              <a:t>エ</a:t>
            </a:r>
            <a:r>
              <a:rPr sz="900" spc="-105" dirty="0">
                <a:solidFill>
                  <a:srgbClr val="FFFFFF"/>
                </a:solidFill>
                <a:latin typeface="ＭＳ ゴシック"/>
                <a:cs typeface="ＭＳ ゴシック"/>
              </a:rPr>
              <a:t>リ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ア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734402" y="837006"/>
            <a:ext cx="6091555" cy="375744"/>
          </a:xfrm>
          <a:prstGeom prst="rect">
            <a:avLst/>
          </a:prstGeom>
          <a:solidFill>
            <a:srgbClr val="46976D"/>
          </a:solidFill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2200" spc="-100" dirty="0" err="1" smtClean="0">
                <a:solidFill>
                  <a:srgbClr val="FFFFFF"/>
                </a:solidFill>
                <a:latin typeface="HGPｺﾞｼｯｸE"/>
                <a:cs typeface="HGPｺﾞｼｯｸE"/>
              </a:rPr>
              <a:t>フ</a:t>
            </a:r>
            <a:r>
              <a:rPr sz="2200" spc="-85" dirty="0" err="1" smtClean="0">
                <a:solidFill>
                  <a:srgbClr val="FFFFFF"/>
                </a:solidFill>
                <a:latin typeface="HGPｺﾞｼｯｸE"/>
                <a:cs typeface="HGPｺﾞｼｯｸE"/>
              </a:rPr>
              <a:t>ィ</a:t>
            </a:r>
            <a:r>
              <a:rPr sz="2200" spc="-15" dirty="0" err="1" smtClean="0">
                <a:solidFill>
                  <a:srgbClr val="FFFFFF"/>
                </a:solidFill>
                <a:latin typeface="HGPｺﾞｼｯｸE"/>
                <a:cs typeface="HGPｺﾞｼｯｸE"/>
              </a:rPr>
              <a:t>ー</a:t>
            </a:r>
            <a:r>
              <a:rPr sz="2200" spc="-240" dirty="0" err="1" smtClean="0">
                <a:solidFill>
                  <a:srgbClr val="FFFFFF"/>
                </a:solidFill>
                <a:latin typeface="HGPｺﾞｼｯｸE"/>
                <a:cs typeface="HGPｺﾞｼｯｸE"/>
              </a:rPr>
              <a:t>ド</a:t>
            </a:r>
            <a:r>
              <a:rPr sz="2200" spc="-150" dirty="0" err="1" smtClean="0">
                <a:solidFill>
                  <a:srgbClr val="FFFFFF"/>
                </a:solidFill>
                <a:latin typeface="HGPｺﾞｼｯｸE"/>
                <a:cs typeface="HGPｺﾞｼｯｸE"/>
              </a:rPr>
              <a:t>バ</a:t>
            </a:r>
            <a:r>
              <a:rPr sz="2200" spc="-45" dirty="0" err="1" smtClean="0">
                <a:solidFill>
                  <a:srgbClr val="FFFFFF"/>
                </a:solidFill>
                <a:latin typeface="HGPｺﾞｼｯｸE"/>
                <a:cs typeface="HGPｺﾞｼｯｸE"/>
              </a:rPr>
              <a:t>ック</a:t>
            </a:r>
            <a:r>
              <a:rPr lang="ja-JP" altLang="en-US" sz="2200" spc="-45" dirty="0" smtClean="0">
                <a:solidFill>
                  <a:srgbClr val="FFFFFF"/>
                </a:solidFill>
                <a:latin typeface="HGPｺﾞｼｯｸE"/>
                <a:cs typeface="HGPｺﾞｼｯｸE"/>
              </a:rPr>
              <a:t>の</a:t>
            </a:r>
            <a:r>
              <a:rPr sz="2200" spc="-40" dirty="0" err="1" smtClean="0">
                <a:solidFill>
                  <a:srgbClr val="FFFFFF"/>
                </a:solidFill>
                <a:latin typeface="HGPｺﾞｼｯｸE"/>
                <a:cs typeface="HGPｺﾞｼｯｸE"/>
              </a:rPr>
              <a:t>参</a:t>
            </a:r>
            <a:r>
              <a:rPr sz="2200" spc="-5" dirty="0" err="1" smtClean="0">
                <a:solidFill>
                  <a:srgbClr val="FFFFFF"/>
                </a:solidFill>
                <a:latin typeface="HGPｺﾞｼｯｸE"/>
                <a:cs typeface="HGPｺﾞｼｯｸE"/>
              </a:rPr>
              <a:t>照</a:t>
            </a:r>
            <a:endParaRPr sz="2200" dirty="0">
              <a:latin typeface="HGPｺﾞｼｯｸE"/>
              <a:cs typeface="HGPｺﾞｼｯｸ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34402" y="651599"/>
            <a:ext cx="6091555" cy="185420"/>
          </a:xfrm>
          <a:prstGeom prst="rect">
            <a:avLst/>
          </a:prstGeom>
          <a:solidFill>
            <a:srgbClr val="FFFFFF">
              <a:alpha val="29998"/>
            </a:srgbClr>
          </a:solidFill>
        </p:spPr>
        <p:txBody>
          <a:bodyPr vert="horz" wrap="square" lIns="0" tIns="82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000" spc="-3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〈</a:t>
            </a:r>
            <a:r>
              <a:rPr sz="1000" spc="1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研</a:t>
            </a:r>
            <a:r>
              <a:rPr sz="1000" spc="-1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修記</a:t>
            </a:r>
            <a:r>
              <a:rPr sz="1000" spc="-2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録</a:t>
            </a:r>
            <a:r>
              <a:rPr sz="1000" spc="-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の</a:t>
            </a:r>
            <a:r>
              <a:rPr sz="1000" spc="-2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参</a:t>
            </a:r>
            <a:r>
              <a:rPr sz="1000" spc="-1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照</a:t>
            </a:r>
            <a:r>
              <a:rPr sz="1000" spc="-1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〉</a:t>
            </a:r>
            <a:endParaRPr sz="1000">
              <a:latin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4134" y="1773003"/>
            <a:ext cx="2137901" cy="22491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4402" y="1777198"/>
            <a:ext cx="2115527" cy="16421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4402" y="651599"/>
            <a:ext cx="6091555" cy="615315"/>
          </a:xfrm>
          <a:custGeom>
            <a:avLst/>
            <a:gdLst/>
            <a:ahLst/>
            <a:cxnLst/>
            <a:rect l="l" t="t" r="r" b="b"/>
            <a:pathLst>
              <a:path w="6091555" h="615315">
                <a:moveTo>
                  <a:pt x="6091199" y="0"/>
                </a:moveTo>
                <a:lnTo>
                  <a:pt x="0" y="0"/>
                </a:lnTo>
                <a:lnTo>
                  <a:pt x="0" y="614705"/>
                </a:lnTo>
                <a:lnTo>
                  <a:pt x="6091199" y="614705"/>
                </a:lnTo>
                <a:lnTo>
                  <a:pt x="6091199" y="0"/>
                </a:lnTo>
                <a:close/>
              </a:path>
            </a:pathLst>
          </a:custGeom>
          <a:solidFill>
            <a:srgbClr val="469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1700" y="4235459"/>
            <a:ext cx="6333150" cy="1985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100"/>
              </a:spcBef>
            </a:pP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経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験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一般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外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来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診療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参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照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</a:pPr>
            <a:endParaRPr sz="1000" dirty="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 dirty="0">
              <a:latin typeface="ＭＳ ゴシック"/>
              <a:cs typeface="ＭＳ ゴシック"/>
            </a:endParaRPr>
          </a:p>
          <a:p>
            <a:pPr marL="12700">
              <a:lnSpc>
                <a:spcPct val="100000"/>
              </a:lnSpc>
            </a:pPr>
            <a:r>
              <a:rPr sz="1000" spc="-45" dirty="0">
                <a:solidFill>
                  <a:srgbClr val="46976D"/>
                </a:solidFill>
                <a:latin typeface="ＭＳ ゴシック"/>
                <a:cs typeface="ＭＳ ゴシック"/>
              </a:rPr>
              <a:t>■</a:t>
            </a:r>
            <a:r>
              <a:rPr sz="1000" spc="-25" dirty="0">
                <a:solidFill>
                  <a:srgbClr val="46976D"/>
                </a:solidFill>
                <a:latin typeface="ＭＳ ゴシック"/>
                <a:cs typeface="ＭＳ ゴシック"/>
              </a:rPr>
              <a:t>一般</a:t>
            </a:r>
            <a:r>
              <a:rPr sz="1000" spc="-45" dirty="0">
                <a:solidFill>
                  <a:srgbClr val="46976D"/>
                </a:solidFill>
                <a:latin typeface="ＭＳ ゴシック"/>
                <a:cs typeface="ＭＳ ゴシック"/>
              </a:rPr>
              <a:t>外</a:t>
            </a:r>
            <a:r>
              <a:rPr sz="1000" spc="-15" dirty="0">
                <a:solidFill>
                  <a:srgbClr val="46976D"/>
                </a:solidFill>
                <a:latin typeface="ＭＳ ゴシック"/>
                <a:cs typeface="ＭＳ ゴシック"/>
              </a:rPr>
              <a:t>来</a:t>
            </a:r>
            <a:r>
              <a:rPr sz="1000" spc="5" dirty="0">
                <a:solidFill>
                  <a:srgbClr val="46976D"/>
                </a:solidFill>
                <a:latin typeface="ＭＳ ゴシック"/>
                <a:cs typeface="ＭＳ ゴシック"/>
              </a:rPr>
              <a:t>研</a:t>
            </a:r>
            <a:r>
              <a:rPr sz="1000" spc="-15" dirty="0">
                <a:solidFill>
                  <a:srgbClr val="46976D"/>
                </a:solidFill>
                <a:latin typeface="ＭＳ ゴシック"/>
                <a:cs typeface="ＭＳ ゴシック"/>
              </a:rPr>
              <a:t>修</a:t>
            </a:r>
            <a:r>
              <a:rPr sz="1000" spc="-30" dirty="0">
                <a:solidFill>
                  <a:srgbClr val="46976D"/>
                </a:solidFill>
                <a:latin typeface="ＭＳ ゴシック"/>
                <a:cs typeface="ＭＳ ゴシック"/>
              </a:rPr>
              <a:t>の</a:t>
            </a:r>
            <a:r>
              <a:rPr sz="1000" spc="-10" dirty="0">
                <a:solidFill>
                  <a:srgbClr val="46976D"/>
                </a:solidFill>
                <a:latin typeface="ＭＳ ゴシック"/>
                <a:cs typeface="ＭＳ ゴシック"/>
              </a:rPr>
              <a:t>実</a:t>
            </a:r>
            <a:r>
              <a:rPr sz="1000" spc="-20" dirty="0">
                <a:solidFill>
                  <a:srgbClr val="46976D"/>
                </a:solidFill>
                <a:latin typeface="ＭＳ ゴシック"/>
                <a:cs typeface="ＭＳ ゴシック"/>
              </a:rPr>
              <a:t>施</a:t>
            </a:r>
            <a:r>
              <a:rPr sz="1000" spc="-25" dirty="0">
                <a:solidFill>
                  <a:srgbClr val="46976D"/>
                </a:solidFill>
                <a:latin typeface="ＭＳ ゴシック"/>
                <a:cs typeface="ＭＳ ゴシック"/>
              </a:rPr>
              <a:t>記</a:t>
            </a:r>
            <a:r>
              <a:rPr sz="1000" dirty="0">
                <a:solidFill>
                  <a:srgbClr val="46976D"/>
                </a:solidFill>
                <a:latin typeface="ＭＳ ゴシック"/>
                <a:cs typeface="ＭＳ ゴシック"/>
              </a:rPr>
              <a:t>録</a:t>
            </a:r>
            <a:endParaRPr sz="1000" dirty="0">
              <a:latin typeface="ＭＳ ゴシック"/>
              <a:cs typeface="ＭＳ ゴシック"/>
            </a:endParaRPr>
          </a:p>
          <a:p>
            <a:pPr marL="131445" indent="-119380">
              <a:lnSpc>
                <a:spcPct val="100000"/>
              </a:lnSpc>
              <a:spcBef>
                <a:spcPts val="575"/>
              </a:spcBef>
              <a:buSzPct val="90000"/>
              <a:buAutoNum type="arabicPeriod"/>
              <a:tabLst>
                <a:tab pos="132080" algn="l"/>
              </a:tabLst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26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254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8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ＭＳ ゴシック"/>
                <a:cs typeface="ＭＳ ゴシック"/>
              </a:rPr>
              <a:t>か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ら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参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照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を選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ん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く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だ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さ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>
              <a:lnSpc>
                <a:spcPct val="100000"/>
              </a:lnSpc>
              <a:spcBef>
                <a:spcPts val="580"/>
              </a:spcBef>
            </a:pP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示さ</a:t>
            </a:r>
            <a:r>
              <a:rPr sz="1000" spc="-140" dirty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が多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場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合</a:t>
            </a:r>
            <a:r>
              <a:rPr sz="1000" spc="-290" dirty="0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絞り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込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み</a:t>
            </a:r>
            <a:r>
              <a:rPr sz="1000" spc="-160" dirty="0">
                <a:solidFill>
                  <a:srgbClr val="231F20"/>
                </a:solidFill>
                <a:latin typeface="ＭＳ ゴシック"/>
                <a:cs typeface="ＭＳ ゴシック"/>
              </a:rPr>
              <a:t>エ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ア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氏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名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や</a:t>
            </a:r>
            <a:r>
              <a:rPr sz="1000" spc="-315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あ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165" dirty="0">
                <a:solidFill>
                  <a:srgbClr val="231F20"/>
                </a:solidFill>
                <a:latin typeface="ＭＳ ゴシック"/>
                <a:cs typeface="ＭＳ ゴシック"/>
              </a:rPr>
              <a:t>う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え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お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順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絞り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込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み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7955" indent="-135890">
              <a:lnSpc>
                <a:spcPct val="100000"/>
              </a:lnSpc>
              <a:spcBef>
                <a:spcPts val="580"/>
              </a:spcBef>
              <a:buSzPct val="90000"/>
              <a:buAutoNum type="arabicPeriod" startAt="2"/>
              <a:tabLst>
                <a:tab pos="148590" algn="l"/>
              </a:tabLst>
            </a:pP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110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行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あ</a:t>
            </a:r>
            <a:r>
              <a:rPr sz="1000" spc="-320" dirty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参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照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ボ</a:t>
            </a:r>
            <a:r>
              <a:rPr sz="1000" spc="-145" dirty="0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>
              <a:lnSpc>
                <a:spcPct val="100000"/>
              </a:lnSpc>
              <a:spcBef>
                <a:spcPts val="580"/>
              </a:spcBef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37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一般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外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来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実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施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記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録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254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8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開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 marR="2394585" indent="-128270">
              <a:lnSpc>
                <a:spcPct val="148200"/>
              </a:lnSpc>
              <a:buSzPct val="90000"/>
              <a:buAutoNum type="arabicPeriod" startAt="3"/>
              <a:tabLst>
                <a:tab pos="149860" algn="l"/>
              </a:tabLst>
            </a:pP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上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部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外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来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日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数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総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計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下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部で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130" dirty="0">
                <a:solidFill>
                  <a:srgbClr val="231F20"/>
                </a:solidFill>
                <a:latin typeface="ＭＳ ゴシック"/>
                <a:cs typeface="ＭＳ ゴシック"/>
              </a:rPr>
              <a:t>日</a:t>
            </a:r>
            <a:r>
              <a:rPr sz="1000" spc="-90" dirty="0">
                <a:solidFill>
                  <a:srgbClr val="231F20"/>
                </a:solidFill>
                <a:latin typeface="ＭＳ ゴシック"/>
                <a:cs typeface="ＭＳ ゴシック"/>
              </a:rPr>
              <a:t>と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単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位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 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日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毎に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施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設</a:t>
            </a:r>
            <a:r>
              <a:rPr sz="1000" spc="-90" dirty="0">
                <a:solidFill>
                  <a:srgbClr val="231F20"/>
                </a:solidFill>
                <a:latin typeface="ＭＳ ゴシック"/>
                <a:cs typeface="ＭＳ ゴシック"/>
              </a:rPr>
              <a:t>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診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療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科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／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ブ</a:t>
            </a:r>
            <a:r>
              <a:rPr sz="1000" spc="-135" dirty="0">
                <a:solidFill>
                  <a:srgbClr val="231F20"/>
                </a:solidFill>
                <a:latin typeface="ＭＳ ゴシック"/>
                <a:cs typeface="ＭＳ ゴシック"/>
              </a:rPr>
              <a:t>ロ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1700" y="1524501"/>
            <a:ext cx="11201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30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spc="245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54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endParaRPr sz="1000">
              <a:latin typeface="ＭＳ ゴシック"/>
              <a:cs typeface="ＭＳ ゴシック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31373" y="1524501"/>
            <a:ext cx="15735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42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一般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外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来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修の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参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照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spc="245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endParaRPr sz="1000">
              <a:latin typeface="ＭＳ ゴシック"/>
              <a:cs typeface="ＭＳ ゴシック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69499" y="1961103"/>
            <a:ext cx="2767063" cy="1437380"/>
            <a:chOff x="769499" y="1961103"/>
            <a:chExt cx="2767063" cy="1437380"/>
          </a:xfrm>
        </p:grpSpPr>
        <p:sp>
          <p:nvSpPr>
            <p:cNvPr id="10" name="object 10"/>
            <p:cNvSpPr/>
            <p:nvPr/>
          </p:nvSpPr>
          <p:spPr>
            <a:xfrm>
              <a:off x="769499" y="2771103"/>
              <a:ext cx="2035810" cy="627380"/>
            </a:xfrm>
            <a:custGeom>
              <a:avLst/>
              <a:gdLst/>
              <a:ahLst/>
              <a:cxnLst/>
              <a:rect l="l" t="t" r="r" b="b"/>
              <a:pathLst>
                <a:path w="2035810" h="627379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518845"/>
                  </a:lnTo>
                  <a:lnTo>
                    <a:pt x="8486" y="560886"/>
                  </a:lnTo>
                  <a:lnTo>
                    <a:pt x="31630" y="595215"/>
                  </a:lnTo>
                  <a:lnTo>
                    <a:pt x="65960" y="618360"/>
                  </a:lnTo>
                  <a:lnTo>
                    <a:pt x="108000" y="626846"/>
                  </a:lnTo>
                  <a:lnTo>
                    <a:pt x="1927796" y="626846"/>
                  </a:lnTo>
                  <a:lnTo>
                    <a:pt x="1969837" y="618360"/>
                  </a:lnTo>
                  <a:lnTo>
                    <a:pt x="2004166" y="595215"/>
                  </a:lnTo>
                  <a:lnTo>
                    <a:pt x="2027310" y="560886"/>
                  </a:lnTo>
                  <a:lnTo>
                    <a:pt x="2035797" y="518845"/>
                  </a:lnTo>
                  <a:lnTo>
                    <a:pt x="2035797" y="108000"/>
                  </a:lnTo>
                  <a:lnTo>
                    <a:pt x="2027310" y="65960"/>
                  </a:lnTo>
                  <a:lnTo>
                    <a:pt x="2004166" y="31630"/>
                  </a:lnTo>
                  <a:lnTo>
                    <a:pt x="1969837" y="8486"/>
                  </a:lnTo>
                  <a:lnTo>
                    <a:pt x="1927796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DA2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9499" y="1961103"/>
              <a:ext cx="2035810" cy="696595"/>
            </a:xfrm>
            <a:custGeom>
              <a:avLst/>
              <a:gdLst/>
              <a:ahLst/>
              <a:cxnLst/>
              <a:rect l="l" t="t" r="r" b="b"/>
              <a:pathLst>
                <a:path w="2035810" h="696594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588594"/>
                  </a:lnTo>
                  <a:lnTo>
                    <a:pt x="8486" y="630634"/>
                  </a:lnTo>
                  <a:lnTo>
                    <a:pt x="31630" y="664964"/>
                  </a:lnTo>
                  <a:lnTo>
                    <a:pt x="65960" y="688108"/>
                  </a:lnTo>
                  <a:lnTo>
                    <a:pt x="108000" y="696595"/>
                  </a:lnTo>
                  <a:lnTo>
                    <a:pt x="1927796" y="696595"/>
                  </a:lnTo>
                  <a:lnTo>
                    <a:pt x="1969837" y="688108"/>
                  </a:lnTo>
                  <a:lnTo>
                    <a:pt x="2004166" y="664964"/>
                  </a:lnTo>
                  <a:lnTo>
                    <a:pt x="2027310" y="630634"/>
                  </a:lnTo>
                  <a:lnTo>
                    <a:pt x="2035797" y="588594"/>
                  </a:lnTo>
                  <a:lnTo>
                    <a:pt x="2035797" y="108000"/>
                  </a:lnTo>
                  <a:lnTo>
                    <a:pt x="2027310" y="65960"/>
                  </a:lnTo>
                  <a:lnTo>
                    <a:pt x="2004166" y="31630"/>
                  </a:lnTo>
                  <a:lnTo>
                    <a:pt x="1969837" y="8486"/>
                  </a:lnTo>
                  <a:lnTo>
                    <a:pt x="1927796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DA2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58002" y="3081603"/>
              <a:ext cx="1178560" cy="259715"/>
            </a:xfrm>
            <a:custGeom>
              <a:avLst/>
              <a:gdLst/>
              <a:ahLst/>
              <a:cxnLst/>
              <a:rect l="l" t="t" r="r" b="b"/>
              <a:pathLst>
                <a:path w="1178560" h="259714">
                  <a:moveTo>
                    <a:pt x="1178102" y="0"/>
                  </a:moveTo>
                  <a:lnTo>
                    <a:pt x="251142" y="0"/>
                  </a:lnTo>
                  <a:lnTo>
                    <a:pt x="0" y="259194"/>
                  </a:lnTo>
                  <a:lnTo>
                    <a:pt x="1178102" y="259194"/>
                  </a:lnTo>
                  <a:lnTo>
                    <a:pt x="1178102" y="0"/>
                  </a:lnTo>
                  <a:close/>
                </a:path>
              </a:pathLst>
            </a:custGeom>
            <a:solidFill>
              <a:srgbClr val="DA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867405" y="3059836"/>
            <a:ext cx="730250" cy="3384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80"/>
              </a:spcBef>
            </a:pPr>
            <a:r>
              <a:rPr sz="900" spc="10" dirty="0">
                <a:solidFill>
                  <a:srgbClr val="FFFFFF"/>
                </a:solidFill>
                <a:latin typeface="ＭＳ ゴシック"/>
                <a:cs typeface="ＭＳ ゴシック"/>
              </a:rPr>
              <a:t>研</a:t>
            </a:r>
            <a:r>
              <a:rPr sz="900" spc="-15" dirty="0">
                <a:solidFill>
                  <a:srgbClr val="FFFFFF"/>
                </a:solidFill>
                <a:latin typeface="ＭＳ ゴシック"/>
                <a:cs typeface="ＭＳ ゴシック"/>
              </a:rPr>
              <a:t>修</a:t>
            </a:r>
            <a:r>
              <a:rPr sz="900" spc="-30" dirty="0">
                <a:solidFill>
                  <a:srgbClr val="FFFFFF"/>
                </a:solidFill>
                <a:latin typeface="ＭＳ ゴシック"/>
                <a:cs typeface="ＭＳ ゴシック"/>
              </a:rPr>
              <a:t>医</a:t>
            </a:r>
            <a:r>
              <a:rPr sz="900" spc="-40" dirty="0">
                <a:solidFill>
                  <a:srgbClr val="FFFFFF"/>
                </a:solidFill>
                <a:latin typeface="ＭＳ ゴシック"/>
                <a:cs typeface="ＭＳ ゴシック"/>
              </a:rPr>
              <a:t>一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覧</a:t>
            </a:r>
            <a:endParaRPr sz="900">
              <a:latin typeface="ＭＳ ゴシック"/>
              <a:cs typeface="ＭＳ ゴシック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999715" y="1861203"/>
            <a:ext cx="1545590" cy="1114501"/>
            <a:chOff x="1999715" y="1861203"/>
            <a:chExt cx="1545590" cy="1114501"/>
          </a:xfrm>
        </p:grpSpPr>
        <p:sp>
          <p:nvSpPr>
            <p:cNvPr id="17" name="object 17"/>
            <p:cNvSpPr/>
            <p:nvPr/>
          </p:nvSpPr>
          <p:spPr>
            <a:xfrm>
              <a:off x="2292296" y="2823304"/>
              <a:ext cx="392430" cy="152400"/>
            </a:xfrm>
            <a:custGeom>
              <a:avLst/>
              <a:gdLst/>
              <a:ahLst/>
              <a:cxnLst/>
              <a:rect l="l" t="t" r="r" b="b"/>
              <a:pathLst>
                <a:path w="392430" h="152400">
                  <a:moveTo>
                    <a:pt x="27470" y="0"/>
                  </a:moveTo>
                  <a:lnTo>
                    <a:pt x="16780" y="2158"/>
                  </a:lnTo>
                  <a:lnTo>
                    <a:pt x="8048" y="8043"/>
                  </a:lnTo>
                  <a:lnTo>
                    <a:pt x="2159" y="16775"/>
                  </a:lnTo>
                  <a:lnTo>
                    <a:pt x="0" y="27470"/>
                  </a:lnTo>
                  <a:lnTo>
                    <a:pt x="0" y="124637"/>
                  </a:lnTo>
                  <a:lnTo>
                    <a:pt x="2159" y="135325"/>
                  </a:lnTo>
                  <a:lnTo>
                    <a:pt x="8048" y="144052"/>
                  </a:lnTo>
                  <a:lnTo>
                    <a:pt x="16780" y="149937"/>
                  </a:lnTo>
                  <a:lnTo>
                    <a:pt x="27470" y="152095"/>
                  </a:lnTo>
                  <a:lnTo>
                    <a:pt x="364934" y="152095"/>
                  </a:lnTo>
                  <a:lnTo>
                    <a:pt x="375629" y="149937"/>
                  </a:lnTo>
                  <a:lnTo>
                    <a:pt x="384360" y="144052"/>
                  </a:lnTo>
                  <a:lnTo>
                    <a:pt x="390246" y="135325"/>
                  </a:lnTo>
                  <a:lnTo>
                    <a:pt x="392404" y="124637"/>
                  </a:lnTo>
                  <a:lnTo>
                    <a:pt x="392404" y="27470"/>
                  </a:lnTo>
                  <a:lnTo>
                    <a:pt x="390246" y="16775"/>
                  </a:lnTo>
                  <a:lnTo>
                    <a:pt x="384360" y="8043"/>
                  </a:lnTo>
                  <a:lnTo>
                    <a:pt x="375629" y="2158"/>
                  </a:lnTo>
                  <a:lnTo>
                    <a:pt x="364934" y="0"/>
                  </a:lnTo>
                  <a:lnTo>
                    <a:pt x="27470" y="0"/>
                  </a:lnTo>
                  <a:close/>
                </a:path>
              </a:pathLst>
            </a:custGeom>
            <a:ln w="12598">
              <a:solidFill>
                <a:srgbClr val="DA2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99715" y="1861203"/>
              <a:ext cx="1545590" cy="259715"/>
            </a:xfrm>
            <a:custGeom>
              <a:avLst/>
              <a:gdLst/>
              <a:ahLst/>
              <a:cxnLst/>
              <a:rect l="l" t="t" r="r" b="b"/>
              <a:pathLst>
                <a:path w="1545589" h="259714">
                  <a:moveTo>
                    <a:pt x="1545386" y="0"/>
                  </a:moveTo>
                  <a:lnTo>
                    <a:pt x="329438" y="0"/>
                  </a:lnTo>
                  <a:lnTo>
                    <a:pt x="0" y="259194"/>
                  </a:lnTo>
                  <a:lnTo>
                    <a:pt x="1545386" y="259194"/>
                  </a:lnTo>
                  <a:lnTo>
                    <a:pt x="1545386" y="0"/>
                  </a:lnTo>
                  <a:close/>
                </a:path>
              </a:pathLst>
            </a:custGeom>
            <a:solidFill>
              <a:srgbClr val="DA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984794" y="1935315"/>
            <a:ext cx="882650" cy="24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985">
              <a:lnSpc>
                <a:spcPts val="975"/>
              </a:lnSpc>
            </a:pPr>
            <a:r>
              <a:rPr sz="900" spc="10" dirty="0">
                <a:solidFill>
                  <a:srgbClr val="FFFFFF"/>
                </a:solidFill>
                <a:latin typeface="ＭＳ ゴシック"/>
                <a:cs typeface="ＭＳ ゴシック"/>
              </a:rPr>
              <a:t>研</a:t>
            </a:r>
            <a:r>
              <a:rPr sz="900" spc="-15" dirty="0">
                <a:solidFill>
                  <a:srgbClr val="FFFFFF"/>
                </a:solidFill>
                <a:latin typeface="ＭＳ ゴシック"/>
                <a:cs typeface="ＭＳ ゴシック"/>
              </a:rPr>
              <a:t>修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医</a:t>
            </a:r>
            <a:r>
              <a:rPr sz="900" spc="-85" dirty="0">
                <a:solidFill>
                  <a:srgbClr val="FFFFFF"/>
                </a:solidFill>
                <a:latin typeface="ＭＳ ゴシック"/>
                <a:cs typeface="ＭＳ ゴシック"/>
              </a:rPr>
              <a:t>絞</a:t>
            </a:r>
            <a:endParaRPr sz="900" dirty="0">
              <a:latin typeface="ＭＳ ゴシック"/>
              <a:cs typeface="ＭＳ ゴシック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2867405" y="1839430"/>
            <a:ext cx="730250" cy="33845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0"/>
              </a:spcBef>
            </a:pPr>
            <a:r>
              <a:rPr sz="900" spc="-85" dirty="0">
                <a:solidFill>
                  <a:srgbClr val="FFFFFF"/>
                </a:solidFill>
                <a:latin typeface="ＭＳ ゴシック"/>
                <a:cs typeface="ＭＳ ゴシック"/>
              </a:rPr>
              <a:t>り</a:t>
            </a:r>
            <a:r>
              <a:rPr sz="900" spc="-5" dirty="0">
                <a:solidFill>
                  <a:srgbClr val="FFFFFF"/>
                </a:solidFill>
                <a:latin typeface="ＭＳ ゴシック"/>
                <a:cs typeface="ＭＳ ゴシック"/>
              </a:rPr>
              <a:t>込</a:t>
            </a:r>
            <a:r>
              <a:rPr sz="900" spc="-35" dirty="0">
                <a:solidFill>
                  <a:srgbClr val="FFFFFF"/>
                </a:solidFill>
                <a:latin typeface="ＭＳ ゴシック"/>
                <a:cs typeface="ＭＳ ゴシック"/>
              </a:rPr>
              <a:t>み</a:t>
            </a:r>
            <a:r>
              <a:rPr sz="900" spc="-140" dirty="0">
                <a:solidFill>
                  <a:srgbClr val="FFFFFF"/>
                </a:solidFill>
                <a:latin typeface="ＭＳ ゴシック"/>
                <a:cs typeface="ＭＳ ゴシック"/>
              </a:rPr>
              <a:t>エ</a:t>
            </a:r>
            <a:r>
              <a:rPr sz="900" spc="-105" dirty="0">
                <a:solidFill>
                  <a:srgbClr val="FFFFFF"/>
                </a:solidFill>
                <a:latin typeface="ＭＳ ゴシック"/>
                <a:cs typeface="ＭＳ ゴシック"/>
              </a:rPr>
              <a:t>リ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ア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4402" y="837006"/>
            <a:ext cx="6091555" cy="375744"/>
          </a:xfrm>
          <a:prstGeom prst="rect">
            <a:avLst/>
          </a:prstGeom>
          <a:solidFill>
            <a:srgbClr val="46976D"/>
          </a:solidFill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2200" spc="-10" dirty="0" err="1" smtClean="0">
                <a:solidFill>
                  <a:srgbClr val="FFFFFF"/>
                </a:solidFill>
                <a:latin typeface="HGPｺﾞｼｯｸE"/>
                <a:cs typeface="HGPｺﾞｼｯｸE"/>
              </a:rPr>
              <a:t>一</a:t>
            </a:r>
            <a:r>
              <a:rPr sz="2200" spc="-20" dirty="0" err="1" smtClean="0">
                <a:solidFill>
                  <a:srgbClr val="FFFFFF"/>
                </a:solidFill>
                <a:latin typeface="HGPｺﾞｼｯｸE"/>
                <a:cs typeface="HGPｺﾞｼｯｸE"/>
              </a:rPr>
              <a:t>般</a:t>
            </a:r>
            <a:r>
              <a:rPr sz="2200" spc="-50" dirty="0" err="1" smtClean="0">
                <a:solidFill>
                  <a:srgbClr val="FFFFFF"/>
                </a:solidFill>
                <a:latin typeface="HGPｺﾞｼｯｸE"/>
                <a:cs typeface="HGPｺﾞｼｯｸE"/>
              </a:rPr>
              <a:t>外</a:t>
            </a:r>
            <a:r>
              <a:rPr sz="2200" spc="10" dirty="0" err="1" smtClean="0">
                <a:solidFill>
                  <a:srgbClr val="FFFFFF"/>
                </a:solidFill>
                <a:latin typeface="HGPｺﾞｼｯｸE"/>
                <a:cs typeface="HGPｺﾞｼｯｸE"/>
              </a:rPr>
              <a:t>来</a:t>
            </a:r>
            <a:r>
              <a:rPr sz="2200" spc="55" dirty="0" err="1" smtClean="0">
                <a:solidFill>
                  <a:srgbClr val="FFFFFF"/>
                </a:solidFill>
                <a:latin typeface="HGPｺﾞｼｯｸE"/>
                <a:cs typeface="HGPｺﾞｼｯｸE"/>
              </a:rPr>
              <a:t>研</a:t>
            </a:r>
            <a:r>
              <a:rPr sz="2200" spc="20" dirty="0" err="1" smtClean="0">
                <a:solidFill>
                  <a:srgbClr val="FFFFFF"/>
                </a:solidFill>
                <a:latin typeface="HGPｺﾞｼｯｸE"/>
                <a:cs typeface="HGPｺﾞｼｯｸE"/>
              </a:rPr>
              <a:t>修</a:t>
            </a:r>
            <a:r>
              <a:rPr sz="2200" spc="-40" dirty="0" err="1" smtClean="0">
                <a:solidFill>
                  <a:srgbClr val="FFFFFF"/>
                </a:solidFill>
                <a:latin typeface="HGPｺﾞｼｯｸE"/>
                <a:cs typeface="HGPｺﾞｼｯｸE"/>
              </a:rPr>
              <a:t>の</a:t>
            </a:r>
            <a:r>
              <a:rPr lang="ja-JP" altLang="en-US" sz="2200" spc="15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HGPｺﾞｼｯｸE"/>
              </a:rPr>
              <a:t>参照</a:t>
            </a:r>
            <a:endParaRPr sz="2200" dirty="0">
              <a:latin typeface="HGPｺﾞｼｯｸE" panose="020B0900000000000000" pitchFamily="50" charset="-128"/>
              <a:ea typeface="HGPｺﾞｼｯｸE" panose="020B0900000000000000" pitchFamily="50" charset="-128"/>
              <a:cs typeface="HGPｺﾞｼｯｸ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4402" y="651599"/>
            <a:ext cx="6091555" cy="185420"/>
          </a:xfrm>
          <a:prstGeom prst="rect">
            <a:avLst/>
          </a:prstGeom>
          <a:solidFill>
            <a:srgbClr val="FFFFFF">
              <a:alpha val="29998"/>
            </a:srgbClr>
          </a:solidFill>
        </p:spPr>
        <p:txBody>
          <a:bodyPr vert="horz" wrap="square" lIns="0" tIns="82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000" spc="-3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〈</a:t>
            </a:r>
            <a:r>
              <a:rPr sz="1000" spc="1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研</a:t>
            </a:r>
            <a:r>
              <a:rPr sz="1000" spc="-1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修記</a:t>
            </a:r>
            <a:r>
              <a:rPr sz="1000" spc="-2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録</a:t>
            </a:r>
            <a:r>
              <a:rPr sz="1000" spc="-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の</a:t>
            </a:r>
            <a:r>
              <a:rPr sz="1000" spc="-2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参</a:t>
            </a:r>
            <a:r>
              <a:rPr sz="1000" spc="-1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照</a:t>
            </a:r>
            <a:r>
              <a:rPr sz="1000" spc="-1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〉</a:t>
            </a:r>
            <a:endParaRPr sz="1000">
              <a:latin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4134" y="1771657"/>
            <a:ext cx="2142987" cy="2449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4402" y="1773003"/>
            <a:ext cx="2102739" cy="13282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34402" y="651599"/>
            <a:ext cx="6091555" cy="615315"/>
            <a:chOff x="734402" y="651599"/>
            <a:chExt cx="6091555" cy="615315"/>
          </a:xfrm>
        </p:grpSpPr>
        <p:sp>
          <p:nvSpPr>
            <p:cNvPr id="5" name="object 5"/>
            <p:cNvSpPr/>
            <p:nvPr/>
          </p:nvSpPr>
          <p:spPr>
            <a:xfrm>
              <a:off x="734402" y="651599"/>
              <a:ext cx="6091555" cy="615315"/>
            </a:xfrm>
            <a:custGeom>
              <a:avLst/>
              <a:gdLst/>
              <a:ahLst/>
              <a:cxnLst/>
              <a:rect l="l" t="t" r="r" b="b"/>
              <a:pathLst>
                <a:path w="6091555" h="615315">
                  <a:moveTo>
                    <a:pt x="6091199" y="0"/>
                  </a:moveTo>
                  <a:lnTo>
                    <a:pt x="0" y="0"/>
                  </a:lnTo>
                  <a:lnTo>
                    <a:pt x="0" y="614705"/>
                  </a:lnTo>
                  <a:lnTo>
                    <a:pt x="6091199" y="614705"/>
                  </a:lnTo>
                  <a:lnTo>
                    <a:pt x="6091199" y="0"/>
                  </a:lnTo>
                  <a:close/>
                </a:path>
              </a:pathLst>
            </a:custGeom>
            <a:solidFill>
              <a:srgbClr val="4697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4402" y="651611"/>
              <a:ext cx="6091555" cy="185420"/>
            </a:xfrm>
            <a:custGeom>
              <a:avLst/>
              <a:gdLst/>
              <a:ahLst/>
              <a:cxnLst/>
              <a:rect l="l" t="t" r="r" b="b"/>
              <a:pathLst>
                <a:path w="6091555" h="185419">
                  <a:moveTo>
                    <a:pt x="6091199" y="0"/>
                  </a:moveTo>
                  <a:lnTo>
                    <a:pt x="0" y="0"/>
                  </a:lnTo>
                  <a:lnTo>
                    <a:pt x="0" y="185394"/>
                  </a:lnTo>
                  <a:lnTo>
                    <a:pt x="6091199" y="185394"/>
                  </a:lnTo>
                  <a:lnTo>
                    <a:pt x="6091199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21700" y="3557757"/>
            <a:ext cx="12725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34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ＭＳ ゴシック"/>
                <a:cs typeface="ＭＳ ゴシック"/>
              </a:rPr>
              <a:t>コ</a:t>
            </a:r>
            <a:r>
              <a:rPr sz="1000" spc="-185" dirty="0">
                <a:solidFill>
                  <a:srgbClr val="231F20"/>
                </a:solidFill>
                <a:latin typeface="ＭＳ ゴシック"/>
                <a:cs typeface="ＭＳ ゴシック"/>
              </a:rPr>
              <a:t>メ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ト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等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示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29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endParaRPr sz="1000">
              <a:latin typeface="ＭＳ ゴシック"/>
              <a:cs typeface="ＭＳ ゴシック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4399" y="3806103"/>
            <a:ext cx="2035454" cy="11105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21700" y="5291356"/>
            <a:ext cx="6409350" cy="363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 marR="873125">
              <a:lnSpc>
                <a:spcPct val="148200"/>
              </a:lnSpc>
              <a:spcBef>
                <a:spcPts val="100"/>
              </a:spcBef>
            </a:pP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指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導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130" dirty="0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へ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20" dirty="0">
                <a:solidFill>
                  <a:srgbClr val="231F20"/>
                </a:solidFill>
                <a:latin typeface="ＭＳ ゴシック"/>
                <a:cs typeface="ＭＳ ゴシック"/>
              </a:rPr>
              <a:t>コ</a:t>
            </a:r>
            <a:r>
              <a:rPr sz="1000" spc="-185" dirty="0">
                <a:solidFill>
                  <a:srgbClr val="231F20"/>
                </a:solidFill>
                <a:latin typeface="ＭＳ ゴシック"/>
                <a:cs typeface="ＭＳ ゴシック"/>
              </a:rPr>
              <a:t>メ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120" dirty="0">
                <a:solidFill>
                  <a:srgbClr val="231F20"/>
                </a:solidFill>
                <a:latin typeface="ＭＳ ゴシック"/>
                <a:cs typeface="ＭＳ ゴシック"/>
              </a:rPr>
              <a:t>ト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・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指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導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間</a:t>
            </a:r>
            <a:r>
              <a:rPr sz="1000" spc="-130" dirty="0">
                <a:solidFill>
                  <a:srgbClr val="231F20"/>
                </a:solidFill>
                <a:latin typeface="ＭＳ ゴシック"/>
                <a:cs typeface="ＭＳ ゴシック"/>
              </a:rPr>
              <a:t>申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120" dirty="0">
                <a:solidFill>
                  <a:srgbClr val="231F20"/>
                </a:solidFill>
                <a:latin typeface="ＭＳ ゴシック"/>
                <a:cs typeface="ＭＳ ゴシック"/>
              </a:rPr>
              <a:t>送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り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つ</a:t>
            </a:r>
            <a:r>
              <a:rPr sz="1000" spc="-90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お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よび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行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 </a:t>
            </a:r>
            <a:r>
              <a:rPr lang="ja-JP" altLang="en-US" sz="100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sz="1000" spc="-5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5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9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か</a:t>
            </a:r>
            <a:r>
              <a:rPr sz="1000" spc="-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ら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承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依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頼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促</a:t>
            </a:r>
            <a:r>
              <a:rPr sz="1000" spc="-29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10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1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マ</a:t>
            </a:r>
            <a:r>
              <a:rPr sz="1000" spc="-1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イ</a:t>
            </a:r>
            <a:r>
              <a:rPr sz="1000" spc="-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1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ダ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1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10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</a:pPr>
            <a:endParaRPr sz="1000" dirty="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 dirty="0">
              <a:latin typeface="ＭＳ ゴシック"/>
              <a:cs typeface="ＭＳ ゴシック"/>
            </a:endParaRPr>
          </a:p>
          <a:p>
            <a:pPr marL="139700" indent="-127635">
              <a:lnSpc>
                <a:spcPct val="100000"/>
              </a:lnSpc>
              <a:buSzPct val="90000"/>
              <a:buChar char="■"/>
              <a:tabLst>
                <a:tab pos="140335" algn="l"/>
              </a:tabLst>
            </a:pPr>
            <a:r>
              <a:rPr sz="1000" spc="5" dirty="0">
                <a:solidFill>
                  <a:srgbClr val="46976D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46976D"/>
                </a:solidFill>
                <a:latin typeface="ＭＳ ゴシック"/>
                <a:cs typeface="ＭＳ ゴシック"/>
              </a:rPr>
              <a:t>修</a:t>
            </a:r>
            <a:r>
              <a:rPr sz="1000" spc="-25" dirty="0">
                <a:solidFill>
                  <a:srgbClr val="46976D"/>
                </a:solidFill>
                <a:latin typeface="ＭＳ ゴシック"/>
                <a:cs typeface="ＭＳ ゴシック"/>
              </a:rPr>
              <a:t>医</a:t>
            </a:r>
            <a:r>
              <a:rPr sz="1000" spc="-15" dirty="0">
                <a:solidFill>
                  <a:srgbClr val="46976D"/>
                </a:solidFill>
                <a:latin typeface="ＭＳ ゴシック"/>
                <a:cs typeface="ＭＳ ゴシック"/>
              </a:rPr>
              <a:t>へ</a:t>
            </a:r>
            <a:r>
              <a:rPr sz="1000" spc="-85" dirty="0">
                <a:solidFill>
                  <a:srgbClr val="46976D"/>
                </a:solidFill>
                <a:latin typeface="ＭＳ ゴシック"/>
                <a:cs typeface="ＭＳ ゴシック"/>
              </a:rPr>
              <a:t>の</a:t>
            </a:r>
            <a:r>
              <a:rPr sz="1000" spc="-120" dirty="0">
                <a:solidFill>
                  <a:srgbClr val="46976D"/>
                </a:solidFill>
                <a:latin typeface="ＭＳ ゴシック"/>
                <a:cs typeface="ＭＳ ゴシック"/>
              </a:rPr>
              <a:t>コ</a:t>
            </a:r>
            <a:r>
              <a:rPr sz="1000" spc="-185" dirty="0">
                <a:solidFill>
                  <a:srgbClr val="46976D"/>
                </a:solidFill>
                <a:latin typeface="ＭＳ ゴシック"/>
                <a:cs typeface="ＭＳ ゴシック"/>
              </a:rPr>
              <a:t>メ</a:t>
            </a:r>
            <a:r>
              <a:rPr sz="1000" spc="-170" dirty="0">
                <a:solidFill>
                  <a:srgbClr val="46976D"/>
                </a:solidFill>
                <a:latin typeface="ＭＳ ゴシック"/>
                <a:cs typeface="ＭＳ ゴシック"/>
              </a:rPr>
              <a:t>ン</a:t>
            </a:r>
            <a:r>
              <a:rPr sz="1000" spc="-155" dirty="0">
                <a:solidFill>
                  <a:srgbClr val="46976D"/>
                </a:solidFill>
                <a:latin typeface="ＭＳ ゴシック"/>
                <a:cs typeface="ＭＳ ゴシック"/>
              </a:rPr>
              <a:t>ト</a:t>
            </a:r>
            <a:r>
              <a:rPr sz="1000" spc="-30" dirty="0">
                <a:solidFill>
                  <a:srgbClr val="46976D"/>
                </a:solidFill>
                <a:latin typeface="ＭＳ ゴシック"/>
                <a:cs typeface="ＭＳ ゴシック"/>
              </a:rPr>
              <a:t>／</a:t>
            </a:r>
            <a:r>
              <a:rPr sz="1000" spc="-15" dirty="0">
                <a:solidFill>
                  <a:srgbClr val="46976D"/>
                </a:solidFill>
                <a:latin typeface="ＭＳ ゴシック"/>
                <a:cs typeface="ＭＳ ゴシック"/>
              </a:rPr>
              <a:t>指</a:t>
            </a:r>
            <a:r>
              <a:rPr sz="1000" spc="-30" dirty="0">
                <a:solidFill>
                  <a:srgbClr val="46976D"/>
                </a:solidFill>
                <a:latin typeface="ＭＳ ゴシック"/>
                <a:cs typeface="ＭＳ ゴシック"/>
              </a:rPr>
              <a:t>導</a:t>
            </a:r>
            <a:r>
              <a:rPr sz="1000" spc="-20" dirty="0">
                <a:solidFill>
                  <a:srgbClr val="46976D"/>
                </a:solidFill>
                <a:latin typeface="ＭＳ ゴシック"/>
                <a:cs typeface="ＭＳ ゴシック"/>
              </a:rPr>
              <a:t>医</a:t>
            </a:r>
            <a:r>
              <a:rPr sz="1000" spc="-45" dirty="0">
                <a:solidFill>
                  <a:srgbClr val="46976D"/>
                </a:solidFill>
                <a:latin typeface="ＭＳ ゴシック"/>
                <a:cs typeface="ＭＳ ゴシック"/>
              </a:rPr>
              <a:t>間</a:t>
            </a:r>
            <a:r>
              <a:rPr sz="1000" spc="-130" dirty="0">
                <a:solidFill>
                  <a:srgbClr val="46976D"/>
                </a:solidFill>
                <a:latin typeface="ＭＳ ゴシック"/>
                <a:cs typeface="ＭＳ ゴシック"/>
              </a:rPr>
              <a:t>申</a:t>
            </a:r>
            <a:r>
              <a:rPr sz="1000" spc="-85" dirty="0">
                <a:solidFill>
                  <a:srgbClr val="46976D"/>
                </a:solidFill>
                <a:latin typeface="ＭＳ ゴシック"/>
                <a:cs typeface="ＭＳ ゴシック"/>
              </a:rPr>
              <a:t>し</a:t>
            </a:r>
            <a:r>
              <a:rPr sz="1000" spc="-120" dirty="0">
                <a:solidFill>
                  <a:srgbClr val="46976D"/>
                </a:solidFill>
                <a:latin typeface="ＭＳ ゴシック"/>
                <a:cs typeface="ＭＳ ゴシック"/>
              </a:rPr>
              <a:t>送</a:t>
            </a:r>
            <a:r>
              <a:rPr sz="1000" spc="-150" dirty="0">
                <a:solidFill>
                  <a:srgbClr val="46976D"/>
                </a:solidFill>
                <a:latin typeface="ＭＳ ゴシック"/>
                <a:cs typeface="ＭＳ ゴシック"/>
              </a:rPr>
              <a:t>り</a:t>
            </a:r>
            <a:r>
              <a:rPr sz="1000" spc="-15" dirty="0">
                <a:solidFill>
                  <a:srgbClr val="46976D"/>
                </a:solidFill>
                <a:latin typeface="ＭＳ ゴシック"/>
                <a:cs typeface="ＭＳ ゴシック"/>
              </a:rPr>
              <a:t>／評</a:t>
            </a:r>
            <a:r>
              <a:rPr sz="1000" spc="-105" dirty="0">
                <a:solidFill>
                  <a:srgbClr val="46976D"/>
                </a:solidFill>
                <a:latin typeface="ＭＳ ゴシック"/>
                <a:cs typeface="ＭＳ ゴシック"/>
              </a:rPr>
              <a:t>価</a:t>
            </a:r>
            <a:r>
              <a:rPr sz="1000" spc="-125" dirty="0">
                <a:solidFill>
                  <a:srgbClr val="46976D"/>
                </a:solidFill>
                <a:latin typeface="ＭＳ ゴシック"/>
                <a:cs typeface="ＭＳ ゴシック"/>
              </a:rPr>
              <a:t>リ</a:t>
            </a:r>
            <a:r>
              <a:rPr sz="1000" spc="-170" dirty="0">
                <a:solidFill>
                  <a:srgbClr val="46976D"/>
                </a:solidFill>
                <a:latin typeface="ＭＳ ゴシック"/>
                <a:cs typeface="ＭＳ ゴシック"/>
              </a:rPr>
              <a:t>マ</a:t>
            </a:r>
            <a:r>
              <a:rPr sz="1000" spc="-155" dirty="0">
                <a:solidFill>
                  <a:srgbClr val="46976D"/>
                </a:solidFill>
                <a:latin typeface="ＭＳ ゴシック"/>
                <a:cs typeface="ＭＳ ゴシック"/>
              </a:rPr>
              <a:t>イ</a:t>
            </a:r>
            <a:r>
              <a:rPr sz="1000" spc="-65" dirty="0">
                <a:solidFill>
                  <a:srgbClr val="46976D"/>
                </a:solidFill>
                <a:latin typeface="ＭＳ ゴシック"/>
                <a:cs typeface="ＭＳ ゴシック"/>
              </a:rPr>
              <a:t>ン</a:t>
            </a:r>
            <a:r>
              <a:rPr sz="1000" dirty="0">
                <a:solidFill>
                  <a:srgbClr val="46976D"/>
                </a:solidFill>
                <a:latin typeface="ＭＳ ゴシック"/>
                <a:cs typeface="ＭＳ ゴシック"/>
              </a:rPr>
              <a:t>ダ</a:t>
            </a:r>
            <a:endParaRPr sz="1000" dirty="0">
              <a:latin typeface="ＭＳ ゴシック"/>
              <a:cs typeface="ＭＳ ゴシック"/>
            </a:endParaRPr>
          </a:p>
          <a:p>
            <a:pPr marL="140335" marR="1146810" indent="-128270">
              <a:lnSpc>
                <a:spcPct val="148200"/>
              </a:lnSpc>
              <a:buSzPct val="90000"/>
              <a:buAutoNum type="arabicPeriod"/>
              <a:tabLst>
                <a:tab pos="132080" algn="l"/>
              </a:tabLst>
            </a:pP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へ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20" dirty="0">
                <a:solidFill>
                  <a:srgbClr val="231F20"/>
                </a:solidFill>
                <a:latin typeface="ＭＳ ゴシック"/>
                <a:cs typeface="ＭＳ ゴシック"/>
              </a:rPr>
              <a:t>コ</a:t>
            </a:r>
            <a:r>
              <a:rPr sz="1000" spc="-185" dirty="0">
                <a:solidFill>
                  <a:srgbClr val="231F20"/>
                </a:solidFill>
                <a:latin typeface="ＭＳ ゴシック"/>
                <a:cs typeface="ＭＳ ゴシック"/>
              </a:rPr>
              <a:t>メ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165" dirty="0">
                <a:solidFill>
                  <a:srgbClr val="231F20"/>
                </a:solidFill>
                <a:latin typeface="ＭＳ ゴシック"/>
                <a:cs typeface="ＭＳ ゴシック"/>
              </a:rPr>
              <a:t>ト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40" dirty="0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ブ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指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導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90" dirty="0">
                <a:solidFill>
                  <a:srgbClr val="231F20"/>
                </a:solidFill>
                <a:latin typeface="ＭＳ ゴシック"/>
                <a:cs typeface="ＭＳ ゴシック"/>
              </a:rPr>
              <a:t>か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ら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へ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20" dirty="0">
                <a:solidFill>
                  <a:srgbClr val="231F20"/>
                </a:solidFill>
                <a:latin typeface="ＭＳ ゴシック"/>
                <a:cs typeface="ＭＳ ゴシック"/>
              </a:rPr>
              <a:t>コ</a:t>
            </a:r>
            <a:r>
              <a:rPr sz="1000" spc="-185" dirty="0">
                <a:solidFill>
                  <a:srgbClr val="231F20"/>
                </a:solidFill>
                <a:latin typeface="ＭＳ ゴシック"/>
                <a:cs typeface="ＭＳ ゴシック"/>
              </a:rPr>
              <a:t>メ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110" dirty="0">
                <a:solidFill>
                  <a:srgbClr val="231F20"/>
                </a:solidFill>
                <a:latin typeface="ＭＳ ゴシック"/>
                <a:cs typeface="ＭＳ ゴシック"/>
              </a:rPr>
              <a:t>ト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各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行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4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と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別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示さ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登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録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内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容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追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記</a:t>
            </a:r>
            <a:r>
              <a:rPr sz="1000" spc="-175" dirty="0">
                <a:solidFill>
                  <a:srgbClr val="231F20"/>
                </a:solidFill>
                <a:latin typeface="ＭＳ ゴシック"/>
                <a:cs typeface="ＭＳ ゴシック"/>
              </a:rPr>
              <a:t>も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 marR="1123950" indent="-128270">
              <a:lnSpc>
                <a:spcPct val="148200"/>
              </a:lnSpc>
              <a:buSzPct val="90000"/>
              <a:buAutoNum type="arabicPeriod"/>
              <a:tabLst>
                <a:tab pos="138430" algn="l"/>
              </a:tabLst>
            </a:pP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指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導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間</a:t>
            </a:r>
            <a:r>
              <a:rPr sz="1000" spc="-1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申</a:t>
            </a:r>
            <a:r>
              <a:rPr sz="1000" spc="-8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1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送</a:t>
            </a:r>
            <a:r>
              <a:rPr sz="1000" spc="-1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り</a:t>
            </a:r>
            <a:r>
              <a:rPr sz="1000" spc="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ブ</a:t>
            </a:r>
            <a:r>
              <a:rPr sz="1000" spc="-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指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導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9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か</a:t>
            </a:r>
            <a:r>
              <a:rPr sz="1000" spc="-9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ら</a:t>
            </a:r>
            <a:r>
              <a:rPr sz="1000" spc="-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別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指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導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宛</a:t>
            </a:r>
            <a:r>
              <a:rPr sz="1000" spc="-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1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申</a:t>
            </a:r>
            <a:r>
              <a:rPr sz="1000" spc="-8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1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送</a:t>
            </a:r>
            <a:r>
              <a:rPr sz="1000" spc="-1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り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r>
              <a:rPr lang="ja-JP" altLang="en-US" sz="100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　</a:t>
            </a:r>
            <a:r>
              <a:rPr sz="1000" spc="-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各</a:t>
            </a:r>
            <a:r>
              <a:rPr sz="1000" spc="-8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行</a:t>
            </a:r>
            <a:r>
              <a:rPr sz="1000" spc="-5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8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4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10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-8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と</a:t>
            </a:r>
            <a:r>
              <a:rPr sz="1000" spc="-3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別</a:t>
            </a:r>
            <a:r>
              <a:rPr sz="1000" spc="-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spc="-6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3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3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8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示さ</a:t>
            </a:r>
            <a:r>
              <a:rPr sz="1000" spc="-3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登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録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内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容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追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記</a:t>
            </a:r>
            <a:r>
              <a:rPr sz="1000" spc="-17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も</a:t>
            </a:r>
            <a:r>
              <a:rPr sz="1000" spc="-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 marR="5080" indent="-128270">
              <a:lnSpc>
                <a:spcPct val="148200"/>
              </a:lnSpc>
              <a:buSzPct val="90000"/>
              <a:buAutoNum type="arabicPeriod"/>
              <a:tabLst>
                <a:tab pos="137795" algn="l"/>
              </a:tabLst>
            </a:pPr>
            <a:r>
              <a:rPr sz="1000" spc="15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1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114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マ</a:t>
            </a:r>
            <a:r>
              <a:rPr sz="1000" spc="-1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イ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1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ダ</a:t>
            </a:r>
            <a:r>
              <a:rPr sz="1000" spc="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6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ブ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、研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か</a:t>
            </a:r>
            <a:r>
              <a:rPr sz="1000" spc="-6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ら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指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導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6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向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け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た承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依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頼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促</a:t>
            </a:r>
            <a:r>
              <a:rPr sz="1000" spc="-29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1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114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マ</a:t>
            </a:r>
            <a:r>
              <a:rPr sz="1000" spc="-1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イ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1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ダ</a:t>
            </a:r>
            <a:r>
              <a:rPr sz="1000" spc="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3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4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3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2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示</a:t>
            </a:r>
            <a:r>
              <a:rPr lang="ja-JP" altLang="en-US" sz="100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　</a:t>
            </a:r>
            <a:r>
              <a:rPr sz="1000" spc="-8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さ</a:t>
            </a:r>
            <a:r>
              <a:rPr sz="1000" spc="-14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8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8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4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r>
              <a:rPr sz="1000" spc="-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各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行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10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と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別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spc="-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8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示さ</a:t>
            </a:r>
            <a:r>
              <a:rPr sz="1000" spc="-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 marR="744855" indent="-128270">
              <a:lnSpc>
                <a:spcPct val="148200"/>
              </a:lnSpc>
              <a:buSzPct val="90000"/>
              <a:buAutoNum type="arabicPeriod"/>
              <a:tabLst>
                <a:tab pos="138430" algn="l"/>
              </a:tabLst>
            </a:pP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新規</a:t>
            </a:r>
            <a:r>
              <a:rPr sz="1000" spc="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追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加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10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ると</a:t>
            </a:r>
            <a:r>
              <a:rPr sz="1000" spc="-6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lang="ja-JP" altLang="en-US"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sz="1000" spc="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2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1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へ</a:t>
            </a:r>
            <a:r>
              <a:rPr sz="1000" spc="-8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コ</a:t>
            </a:r>
            <a:r>
              <a:rPr sz="1000" spc="-18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メ</a:t>
            </a:r>
            <a:r>
              <a:rPr sz="1000" spc="-17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15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ト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／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指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導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間</a:t>
            </a:r>
            <a:r>
              <a:rPr sz="1000" spc="-1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申</a:t>
            </a:r>
            <a:r>
              <a:rPr sz="1000" spc="-8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1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送</a:t>
            </a:r>
            <a:r>
              <a:rPr sz="1000" spc="-1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り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新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規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作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成</a:t>
            </a:r>
            <a:r>
              <a:rPr sz="1000" spc="-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登録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種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別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選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び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送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信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先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診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療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科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名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／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選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択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上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登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録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内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容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130" dirty="0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190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215" dirty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く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だ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さ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>
              <a:lnSpc>
                <a:spcPct val="100000"/>
              </a:lnSpc>
              <a:spcBef>
                <a:spcPts val="580"/>
              </a:spcBef>
            </a:pP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終え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330" dirty="0">
                <a:solidFill>
                  <a:srgbClr val="231F20"/>
                </a:solidFill>
                <a:latin typeface="ＭＳ ゴシック"/>
                <a:cs typeface="ＭＳ ゴシック"/>
              </a:rPr>
              <a:t>ら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登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録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>
              <a:lnSpc>
                <a:spcPct val="100000"/>
              </a:lnSpc>
              <a:spcBef>
                <a:spcPts val="580"/>
              </a:spcBef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新規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追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加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や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め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場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合</a:t>
            </a:r>
            <a:r>
              <a:rPr sz="1000" spc="-290" dirty="0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キ</a:t>
            </a:r>
            <a:r>
              <a:rPr sz="1000" spc="-175" dirty="0">
                <a:solidFill>
                  <a:srgbClr val="231F20"/>
                </a:solidFill>
                <a:latin typeface="ＭＳ ゴシック"/>
                <a:cs typeface="ＭＳ ゴシック"/>
              </a:rPr>
              <a:t>ャ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セ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ル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押</a:t>
            </a:r>
            <a:r>
              <a:rPr sz="1000" spc="-165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と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前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120" dirty="0">
                <a:solidFill>
                  <a:srgbClr val="231F20"/>
                </a:solidFill>
                <a:latin typeface="ＭＳ ゴシック"/>
                <a:cs typeface="ＭＳ ゴシック"/>
              </a:rPr>
              <a:t>戻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り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 marR="5080" indent="-128270">
              <a:lnSpc>
                <a:spcPct val="148200"/>
              </a:lnSpc>
              <a:buSzPct val="90000"/>
              <a:buAutoNum type="arabicPeriod" startAt="5"/>
              <a:tabLst>
                <a:tab pos="147955" algn="l"/>
              </a:tabLst>
            </a:pP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な</a:t>
            </a:r>
            <a:r>
              <a:rPr sz="1000" spc="-29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お</a:t>
            </a:r>
            <a:r>
              <a:rPr sz="1000" spc="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登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録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内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容</a:t>
            </a:r>
            <a:r>
              <a:rPr sz="1000" spc="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欄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内容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患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者</a:t>
            </a:r>
            <a:r>
              <a:rPr sz="1000" spc="-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個</a:t>
            </a:r>
            <a:r>
              <a:rPr sz="1000" spc="-6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人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情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報</a:t>
            </a:r>
            <a:r>
              <a:rPr sz="1000" spc="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や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特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定</a:t>
            </a:r>
            <a:r>
              <a:rPr sz="1000" spc="-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6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つ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な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診</a:t>
            </a:r>
            <a:r>
              <a:rPr sz="1000" spc="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療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情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報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一切</a:t>
            </a:r>
            <a:r>
              <a:rPr sz="1000" spc="-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含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め</a:t>
            </a:r>
            <a:r>
              <a:rPr sz="1000" spc="-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な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1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よ</a:t>
            </a:r>
            <a:r>
              <a:rPr sz="1000" spc="-1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う</a:t>
            </a:r>
            <a:r>
              <a:rPr sz="1000" spc="-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厳</a:t>
            </a:r>
            <a:r>
              <a:rPr sz="1000" spc="-10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守</a:t>
            </a:r>
            <a:r>
              <a:rPr sz="1000" spc="-1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204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1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く</a:t>
            </a:r>
            <a:r>
              <a:rPr sz="10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だ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lang="ja-JP" altLang="en-US" sz="100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　</a:t>
            </a:r>
            <a:r>
              <a:rPr sz="1000" spc="-10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さ</a:t>
            </a:r>
            <a:r>
              <a:rPr sz="1000" spc="-6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1700" y="1524340"/>
            <a:ext cx="204815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29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へ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20" dirty="0">
                <a:solidFill>
                  <a:srgbClr val="231F20"/>
                </a:solidFill>
                <a:latin typeface="ＭＳ ゴシック"/>
                <a:cs typeface="ＭＳ ゴシック"/>
              </a:rPr>
              <a:t>コ</a:t>
            </a:r>
            <a:r>
              <a:rPr sz="1000" spc="-185" dirty="0">
                <a:solidFill>
                  <a:srgbClr val="231F20"/>
                </a:solidFill>
                <a:latin typeface="ＭＳ ゴシック"/>
                <a:cs typeface="ＭＳ ゴシック"/>
              </a:rPr>
              <a:t>メ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110" dirty="0">
                <a:solidFill>
                  <a:srgbClr val="231F20"/>
                </a:solidFill>
                <a:latin typeface="ＭＳ ゴシック"/>
                <a:cs typeface="ＭＳ ゴシック"/>
              </a:rPr>
              <a:t>ト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・</a:t>
            </a:r>
            <a:r>
              <a:rPr sz="1000" spc="-140" dirty="0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ブ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spc="245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54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endParaRPr sz="1000" dirty="0">
              <a:latin typeface="ＭＳ ゴシック"/>
              <a:cs typeface="ＭＳ ゴシック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31373" y="1524340"/>
            <a:ext cx="9740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32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新規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追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加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spc="245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endParaRPr sz="1000">
              <a:latin typeface="ＭＳ ゴシック"/>
              <a:cs typeface="ＭＳ ゴシック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16697" y="1917903"/>
            <a:ext cx="304800" cy="152400"/>
          </a:xfrm>
          <a:custGeom>
            <a:avLst/>
            <a:gdLst/>
            <a:ahLst/>
            <a:cxnLst/>
            <a:rect l="l" t="t" r="r" b="b"/>
            <a:pathLst>
              <a:path w="304800" h="152400">
                <a:moveTo>
                  <a:pt x="27470" y="0"/>
                </a:moveTo>
                <a:lnTo>
                  <a:pt x="16780" y="2158"/>
                </a:lnTo>
                <a:lnTo>
                  <a:pt x="8048" y="8043"/>
                </a:lnTo>
                <a:lnTo>
                  <a:pt x="2159" y="16775"/>
                </a:lnTo>
                <a:lnTo>
                  <a:pt x="0" y="27470"/>
                </a:lnTo>
                <a:lnTo>
                  <a:pt x="0" y="124637"/>
                </a:lnTo>
                <a:lnTo>
                  <a:pt x="2159" y="135325"/>
                </a:lnTo>
                <a:lnTo>
                  <a:pt x="8048" y="144052"/>
                </a:lnTo>
                <a:lnTo>
                  <a:pt x="16780" y="149937"/>
                </a:lnTo>
                <a:lnTo>
                  <a:pt x="27470" y="152095"/>
                </a:lnTo>
                <a:lnTo>
                  <a:pt x="277190" y="152095"/>
                </a:lnTo>
                <a:lnTo>
                  <a:pt x="287877" y="149937"/>
                </a:lnTo>
                <a:lnTo>
                  <a:pt x="296605" y="144052"/>
                </a:lnTo>
                <a:lnTo>
                  <a:pt x="302489" y="135325"/>
                </a:lnTo>
                <a:lnTo>
                  <a:pt x="304647" y="124637"/>
                </a:lnTo>
                <a:lnTo>
                  <a:pt x="304647" y="27470"/>
                </a:lnTo>
                <a:lnTo>
                  <a:pt x="302489" y="16775"/>
                </a:lnTo>
                <a:lnTo>
                  <a:pt x="296605" y="8043"/>
                </a:lnTo>
                <a:lnTo>
                  <a:pt x="287877" y="2158"/>
                </a:lnTo>
                <a:lnTo>
                  <a:pt x="277190" y="0"/>
                </a:lnTo>
                <a:lnTo>
                  <a:pt x="27470" y="0"/>
                </a:lnTo>
                <a:close/>
              </a:path>
            </a:pathLst>
          </a:custGeom>
          <a:ln w="12598">
            <a:solidFill>
              <a:srgbClr val="DA2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798299" y="1969202"/>
            <a:ext cx="2648915" cy="263916"/>
            <a:chOff x="798299" y="1969202"/>
            <a:chExt cx="2648915" cy="263916"/>
          </a:xfrm>
        </p:grpSpPr>
        <p:sp>
          <p:nvSpPr>
            <p:cNvPr id="17" name="object 17"/>
            <p:cNvSpPr/>
            <p:nvPr/>
          </p:nvSpPr>
          <p:spPr>
            <a:xfrm>
              <a:off x="798299" y="2011503"/>
              <a:ext cx="1389380" cy="221615"/>
            </a:xfrm>
            <a:custGeom>
              <a:avLst/>
              <a:gdLst/>
              <a:ahLst/>
              <a:cxnLst/>
              <a:rect l="l" t="t" r="r" b="b"/>
              <a:pathLst>
                <a:path w="1389380" h="221614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3398"/>
                  </a:lnTo>
                  <a:lnTo>
                    <a:pt x="8486" y="155439"/>
                  </a:lnTo>
                  <a:lnTo>
                    <a:pt x="31630" y="189768"/>
                  </a:lnTo>
                  <a:lnTo>
                    <a:pt x="65960" y="212912"/>
                  </a:lnTo>
                  <a:lnTo>
                    <a:pt x="108000" y="221399"/>
                  </a:lnTo>
                  <a:lnTo>
                    <a:pt x="1281150" y="221399"/>
                  </a:lnTo>
                  <a:lnTo>
                    <a:pt x="1323191" y="212912"/>
                  </a:lnTo>
                  <a:lnTo>
                    <a:pt x="1357520" y="189768"/>
                  </a:lnTo>
                  <a:lnTo>
                    <a:pt x="1380664" y="155439"/>
                  </a:lnTo>
                  <a:lnTo>
                    <a:pt x="1389151" y="113398"/>
                  </a:lnTo>
                  <a:lnTo>
                    <a:pt x="1389151" y="108000"/>
                  </a:lnTo>
                  <a:lnTo>
                    <a:pt x="1380664" y="65960"/>
                  </a:lnTo>
                  <a:lnTo>
                    <a:pt x="1357520" y="31630"/>
                  </a:lnTo>
                  <a:lnTo>
                    <a:pt x="1323191" y="8486"/>
                  </a:lnTo>
                  <a:lnTo>
                    <a:pt x="1281150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006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96899" y="1969202"/>
              <a:ext cx="1250315" cy="259715"/>
            </a:xfrm>
            <a:custGeom>
              <a:avLst/>
              <a:gdLst/>
              <a:ahLst/>
              <a:cxnLst/>
              <a:rect l="l" t="t" r="r" b="b"/>
              <a:pathLst>
                <a:path w="1250314" h="259714">
                  <a:moveTo>
                    <a:pt x="1250099" y="0"/>
                  </a:moveTo>
                  <a:lnTo>
                    <a:pt x="291820" y="0"/>
                  </a:lnTo>
                  <a:lnTo>
                    <a:pt x="0" y="259194"/>
                  </a:lnTo>
                  <a:lnTo>
                    <a:pt x="1250099" y="259194"/>
                  </a:lnTo>
                  <a:lnTo>
                    <a:pt x="1250099" y="0"/>
                  </a:lnTo>
                  <a:close/>
                </a:path>
              </a:pathLst>
            </a:custGeom>
            <a:solidFill>
              <a:srgbClr val="0061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249271" y="1985721"/>
            <a:ext cx="1254125" cy="31115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361950">
              <a:lnSpc>
                <a:spcPct val="100000"/>
              </a:lnSpc>
              <a:spcBef>
                <a:spcPts val="309"/>
              </a:spcBef>
            </a:pPr>
            <a:r>
              <a:rPr sz="900" spc="-25" dirty="0">
                <a:solidFill>
                  <a:srgbClr val="FFFFFF"/>
                </a:solidFill>
                <a:latin typeface="ＭＳ ゴシック"/>
                <a:cs typeface="ＭＳ ゴシック"/>
              </a:rPr>
              <a:t>表</a:t>
            </a:r>
            <a:r>
              <a:rPr sz="900" spc="-10" dirty="0">
                <a:solidFill>
                  <a:srgbClr val="FFFFFF"/>
                </a:solidFill>
                <a:latin typeface="ＭＳ ゴシック"/>
                <a:cs typeface="ＭＳ ゴシック"/>
              </a:rPr>
              <a:t>示</a:t>
            </a:r>
            <a:r>
              <a:rPr sz="900" spc="-25" dirty="0">
                <a:solidFill>
                  <a:srgbClr val="FFFFFF"/>
                </a:solidFill>
                <a:latin typeface="ＭＳ ゴシック"/>
                <a:cs typeface="ＭＳ ゴシック"/>
              </a:rPr>
              <a:t>切</a:t>
            </a:r>
            <a:r>
              <a:rPr sz="900" spc="-65" dirty="0">
                <a:solidFill>
                  <a:srgbClr val="FFFFFF"/>
                </a:solidFill>
                <a:latin typeface="ＭＳ ゴシック"/>
                <a:cs typeface="ＭＳ ゴシック"/>
              </a:rPr>
              <a:t>替</a:t>
            </a:r>
            <a:r>
              <a:rPr sz="900" spc="-140" dirty="0">
                <a:solidFill>
                  <a:srgbClr val="FFFFFF"/>
                </a:solidFill>
                <a:latin typeface="ＭＳ ゴシック"/>
                <a:cs typeface="ＭＳ ゴシック"/>
              </a:rPr>
              <a:t>エ</a:t>
            </a:r>
            <a:r>
              <a:rPr sz="900" spc="-105" dirty="0">
                <a:solidFill>
                  <a:srgbClr val="FFFFFF"/>
                </a:solidFill>
                <a:latin typeface="ＭＳ ゴシック"/>
                <a:cs typeface="ＭＳ ゴシック"/>
              </a:rPr>
              <a:t>リ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ア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734402" y="837006"/>
            <a:ext cx="6091555" cy="429895"/>
          </a:xfrm>
          <a:prstGeom prst="rect">
            <a:avLst/>
          </a:prstGeom>
          <a:solidFill>
            <a:srgbClr val="46976D"/>
          </a:solidFill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2200" spc="55" dirty="0">
                <a:solidFill>
                  <a:srgbClr val="FFFFFF"/>
                </a:solidFill>
                <a:latin typeface="HGPｺﾞｼｯｸE"/>
                <a:cs typeface="HGPｺﾞｼｯｸE"/>
              </a:rPr>
              <a:t>研</a:t>
            </a:r>
            <a:r>
              <a:rPr sz="2200" spc="-10" dirty="0">
                <a:solidFill>
                  <a:srgbClr val="FFFFFF"/>
                </a:solidFill>
                <a:latin typeface="HGPｺﾞｼｯｸE"/>
                <a:cs typeface="HGPｺﾞｼｯｸE"/>
              </a:rPr>
              <a:t>修</a:t>
            </a:r>
            <a:r>
              <a:rPr sz="2200" spc="-50" dirty="0">
                <a:solidFill>
                  <a:srgbClr val="FFFFFF"/>
                </a:solidFill>
                <a:latin typeface="HGPｺﾞｼｯｸE"/>
                <a:cs typeface="HGPｺﾞｼｯｸE"/>
              </a:rPr>
              <a:t>医</a:t>
            </a:r>
            <a:r>
              <a:rPr sz="2200" spc="-25" dirty="0">
                <a:solidFill>
                  <a:srgbClr val="FFFFFF"/>
                </a:solidFill>
                <a:latin typeface="HGPｺﾞｼｯｸE"/>
                <a:cs typeface="HGPｺﾞｼｯｸE"/>
              </a:rPr>
              <a:t>への</a:t>
            </a:r>
            <a:r>
              <a:rPr sz="2200" spc="-60" dirty="0">
                <a:solidFill>
                  <a:srgbClr val="FFFFFF"/>
                </a:solidFill>
                <a:latin typeface="HGPｺﾞｼｯｸE"/>
                <a:cs typeface="HGPｺﾞｼｯｸE"/>
              </a:rPr>
              <a:t>コ</a:t>
            </a:r>
            <a:r>
              <a:rPr sz="2200" spc="-130" dirty="0">
                <a:solidFill>
                  <a:srgbClr val="FFFFFF"/>
                </a:solidFill>
                <a:latin typeface="HGPｺﾞｼｯｸE"/>
                <a:cs typeface="HGPｺﾞｼｯｸE"/>
              </a:rPr>
              <a:t>メ</a:t>
            </a:r>
            <a:r>
              <a:rPr sz="2200" spc="-70" dirty="0">
                <a:solidFill>
                  <a:srgbClr val="FFFFFF"/>
                </a:solidFill>
                <a:latin typeface="HGPｺﾞｼｯｸE"/>
                <a:cs typeface="HGPｺﾞｼｯｸE"/>
              </a:rPr>
              <a:t>ン</a:t>
            </a:r>
            <a:r>
              <a:rPr sz="2200" spc="-5" dirty="0">
                <a:solidFill>
                  <a:srgbClr val="FFFFFF"/>
                </a:solidFill>
                <a:latin typeface="HGPｺﾞｼｯｸE"/>
                <a:cs typeface="HGPｺﾞｼｯｸE"/>
              </a:rPr>
              <a:t>ト</a:t>
            </a:r>
            <a:r>
              <a:rPr sz="2200" spc="-270" dirty="0">
                <a:solidFill>
                  <a:srgbClr val="FFFFFF"/>
                </a:solidFill>
                <a:latin typeface="HGPｺﾞｼｯｸE"/>
                <a:cs typeface="HGPｺﾞｼｯｸE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HGPｺﾞｼｯｸE"/>
                <a:cs typeface="HGPｺﾞｼｯｸE"/>
              </a:rPr>
              <a:t>・</a:t>
            </a:r>
            <a:r>
              <a:rPr sz="2200" spc="-285" dirty="0">
                <a:solidFill>
                  <a:srgbClr val="FFFFFF"/>
                </a:solidFill>
                <a:latin typeface="HGPｺﾞｼｯｸE"/>
                <a:cs typeface="HGPｺﾞｼｯｸE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HGPｺﾞｼｯｸE"/>
                <a:cs typeface="HGPｺﾞｼｯｸE"/>
              </a:rPr>
              <a:t>指</a:t>
            </a:r>
            <a:r>
              <a:rPr sz="2200" spc="-40" dirty="0">
                <a:solidFill>
                  <a:srgbClr val="FFFFFF"/>
                </a:solidFill>
                <a:latin typeface="HGPｺﾞｼｯｸE"/>
                <a:cs typeface="HGPｺﾞｼｯｸE"/>
              </a:rPr>
              <a:t>導</a:t>
            </a:r>
            <a:r>
              <a:rPr sz="2200" spc="-35" dirty="0">
                <a:solidFill>
                  <a:srgbClr val="FFFFFF"/>
                </a:solidFill>
                <a:latin typeface="HGPｺﾞｼｯｸE"/>
                <a:cs typeface="HGPｺﾞｼｯｸE"/>
              </a:rPr>
              <a:t>医</a:t>
            </a:r>
            <a:r>
              <a:rPr sz="2200" spc="-90" dirty="0">
                <a:solidFill>
                  <a:srgbClr val="FFFFFF"/>
                </a:solidFill>
                <a:latin typeface="HGPｺﾞｼｯｸE"/>
                <a:cs typeface="HGPｺﾞｼｯｸE"/>
              </a:rPr>
              <a:t>間</a:t>
            </a:r>
            <a:r>
              <a:rPr sz="2200" spc="-114" dirty="0">
                <a:solidFill>
                  <a:srgbClr val="FFFFFF"/>
                </a:solidFill>
                <a:latin typeface="HGPｺﾞｼｯｸE"/>
                <a:cs typeface="HGPｺﾞｼｯｸE"/>
              </a:rPr>
              <a:t>申</a:t>
            </a:r>
            <a:r>
              <a:rPr sz="2200" spc="-50" dirty="0">
                <a:solidFill>
                  <a:srgbClr val="FFFFFF"/>
                </a:solidFill>
                <a:latin typeface="HGPｺﾞｼｯｸE"/>
                <a:cs typeface="HGPｺﾞｼｯｸE"/>
              </a:rPr>
              <a:t>し</a:t>
            </a:r>
            <a:r>
              <a:rPr sz="2200" spc="-65" dirty="0">
                <a:solidFill>
                  <a:srgbClr val="FFFFFF"/>
                </a:solidFill>
                <a:latin typeface="HGPｺﾞｼｯｸE"/>
                <a:cs typeface="HGPｺﾞｼｯｸE"/>
              </a:rPr>
              <a:t>送</a:t>
            </a:r>
            <a:r>
              <a:rPr sz="2200" spc="-5" dirty="0">
                <a:solidFill>
                  <a:srgbClr val="FFFFFF"/>
                </a:solidFill>
                <a:latin typeface="HGPｺﾞｼｯｸE"/>
                <a:cs typeface="HGPｺﾞｼｯｸE"/>
              </a:rPr>
              <a:t>り</a:t>
            </a:r>
            <a:endParaRPr sz="2200">
              <a:latin typeface="HGPｺﾞｼｯｸE"/>
              <a:cs typeface="HGPｺﾞｼｯｸ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93078" y="648184"/>
            <a:ext cx="38671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000" spc="-2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〈</a:t>
            </a:r>
            <a:r>
              <a:rPr sz="100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連</a:t>
            </a:r>
            <a:r>
              <a:rPr sz="1000" spc="-5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絡</a:t>
            </a:r>
            <a:r>
              <a:rPr sz="1000" spc="-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〉</a:t>
            </a:r>
            <a:endParaRPr sz="1000">
              <a:latin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4399" y="1773003"/>
            <a:ext cx="2257104" cy="3500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34402" y="651599"/>
            <a:ext cx="6091555" cy="615315"/>
            <a:chOff x="734402" y="651599"/>
            <a:chExt cx="6091555" cy="615315"/>
          </a:xfrm>
        </p:grpSpPr>
        <p:sp>
          <p:nvSpPr>
            <p:cNvPr id="4" name="object 4"/>
            <p:cNvSpPr/>
            <p:nvPr/>
          </p:nvSpPr>
          <p:spPr>
            <a:xfrm>
              <a:off x="734402" y="651599"/>
              <a:ext cx="6091555" cy="615315"/>
            </a:xfrm>
            <a:custGeom>
              <a:avLst/>
              <a:gdLst/>
              <a:ahLst/>
              <a:cxnLst/>
              <a:rect l="l" t="t" r="r" b="b"/>
              <a:pathLst>
                <a:path w="6091555" h="615315">
                  <a:moveTo>
                    <a:pt x="6091199" y="0"/>
                  </a:moveTo>
                  <a:lnTo>
                    <a:pt x="0" y="0"/>
                  </a:lnTo>
                  <a:lnTo>
                    <a:pt x="0" y="614705"/>
                  </a:lnTo>
                  <a:lnTo>
                    <a:pt x="6091199" y="614705"/>
                  </a:lnTo>
                  <a:lnTo>
                    <a:pt x="6091199" y="0"/>
                  </a:lnTo>
                  <a:close/>
                </a:path>
              </a:pathLst>
            </a:custGeom>
            <a:solidFill>
              <a:srgbClr val="4697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4402" y="651611"/>
              <a:ext cx="6091555" cy="185420"/>
            </a:xfrm>
            <a:custGeom>
              <a:avLst/>
              <a:gdLst/>
              <a:ahLst/>
              <a:cxnLst/>
              <a:rect l="l" t="t" r="r" b="b"/>
              <a:pathLst>
                <a:path w="6091555" h="185419">
                  <a:moveTo>
                    <a:pt x="6091199" y="0"/>
                  </a:moveTo>
                  <a:lnTo>
                    <a:pt x="0" y="0"/>
                  </a:lnTo>
                  <a:lnTo>
                    <a:pt x="0" y="185394"/>
                  </a:lnTo>
                  <a:lnTo>
                    <a:pt x="6091199" y="185394"/>
                  </a:lnTo>
                  <a:lnTo>
                    <a:pt x="6091199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21700" y="5590857"/>
            <a:ext cx="5037750" cy="1758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100"/>
              </a:spcBef>
            </a:pP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プ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ロ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グ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ラ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ム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向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け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フ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ィー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ド</a:t>
            </a:r>
            <a:r>
              <a:rPr sz="1000" spc="-140" dirty="0">
                <a:solidFill>
                  <a:srgbClr val="231F20"/>
                </a:solidFill>
                <a:latin typeface="ＭＳ ゴシック"/>
                <a:cs typeface="ＭＳ ゴシック"/>
              </a:rPr>
              <a:t>バ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登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録し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</a:pPr>
            <a:endParaRPr sz="1000" dirty="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 dirty="0">
              <a:latin typeface="ＭＳ ゴシック"/>
              <a:cs typeface="ＭＳ ゴシック"/>
            </a:endParaRPr>
          </a:p>
          <a:p>
            <a:pPr marL="139700" indent="-127635">
              <a:lnSpc>
                <a:spcPct val="100000"/>
              </a:lnSpc>
              <a:buSzPct val="90000"/>
              <a:buChar char="■"/>
              <a:tabLst>
                <a:tab pos="140335" algn="l"/>
              </a:tabLst>
            </a:pPr>
            <a:r>
              <a:rPr sz="1000" spc="5" dirty="0">
                <a:solidFill>
                  <a:srgbClr val="46976D"/>
                </a:solidFill>
                <a:latin typeface="ＭＳ ゴシック"/>
                <a:cs typeface="ＭＳ ゴシック"/>
              </a:rPr>
              <a:t>研</a:t>
            </a:r>
            <a:r>
              <a:rPr sz="1000" spc="-80" dirty="0">
                <a:solidFill>
                  <a:srgbClr val="46976D"/>
                </a:solidFill>
                <a:latin typeface="ＭＳ ゴシック"/>
                <a:cs typeface="ＭＳ ゴシック"/>
              </a:rPr>
              <a:t>修</a:t>
            </a:r>
            <a:r>
              <a:rPr sz="1000" spc="-75" dirty="0">
                <a:solidFill>
                  <a:srgbClr val="46976D"/>
                </a:solidFill>
                <a:latin typeface="ＭＳ ゴシック"/>
                <a:cs typeface="ＭＳ ゴシック"/>
              </a:rPr>
              <a:t>プ</a:t>
            </a:r>
            <a:r>
              <a:rPr sz="1000" spc="-95" dirty="0">
                <a:solidFill>
                  <a:srgbClr val="46976D"/>
                </a:solidFill>
                <a:latin typeface="ＭＳ ゴシック"/>
                <a:cs typeface="ＭＳ ゴシック"/>
              </a:rPr>
              <a:t>ロ</a:t>
            </a:r>
            <a:r>
              <a:rPr sz="1000" spc="-70" dirty="0">
                <a:solidFill>
                  <a:srgbClr val="46976D"/>
                </a:solidFill>
                <a:latin typeface="ＭＳ ゴシック"/>
                <a:cs typeface="ＭＳ ゴシック"/>
              </a:rPr>
              <a:t>グ</a:t>
            </a:r>
            <a:r>
              <a:rPr sz="1000" spc="-114" dirty="0">
                <a:solidFill>
                  <a:srgbClr val="46976D"/>
                </a:solidFill>
                <a:latin typeface="ＭＳ ゴシック"/>
                <a:cs typeface="ＭＳ ゴシック"/>
              </a:rPr>
              <a:t>ラ</a:t>
            </a:r>
            <a:r>
              <a:rPr sz="1000" spc="-85" dirty="0">
                <a:solidFill>
                  <a:srgbClr val="46976D"/>
                </a:solidFill>
                <a:latin typeface="ＭＳ ゴシック"/>
                <a:cs typeface="ＭＳ ゴシック"/>
              </a:rPr>
              <a:t>ム</a:t>
            </a:r>
            <a:r>
              <a:rPr sz="1000" spc="-15" dirty="0">
                <a:solidFill>
                  <a:srgbClr val="46976D"/>
                </a:solidFill>
                <a:latin typeface="ＭＳ ゴシック"/>
                <a:cs typeface="ＭＳ ゴシック"/>
              </a:rPr>
              <a:t>へ</a:t>
            </a:r>
            <a:r>
              <a:rPr sz="1000" spc="-114" dirty="0">
                <a:solidFill>
                  <a:srgbClr val="46976D"/>
                </a:solidFill>
                <a:latin typeface="ＭＳ ゴシック"/>
                <a:cs typeface="ＭＳ ゴシック"/>
              </a:rPr>
              <a:t>の</a:t>
            </a:r>
            <a:r>
              <a:rPr sz="1000" spc="-170" dirty="0">
                <a:solidFill>
                  <a:srgbClr val="46976D"/>
                </a:solidFill>
                <a:latin typeface="ＭＳ ゴシック"/>
                <a:cs typeface="ＭＳ ゴシック"/>
              </a:rPr>
              <a:t>フ</a:t>
            </a:r>
            <a:r>
              <a:rPr sz="1000" spc="-155" dirty="0">
                <a:solidFill>
                  <a:srgbClr val="46976D"/>
                </a:solidFill>
                <a:latin typeface="ＭＳ ゴシック"/>
                <a:cs typeface="ＭＳ ゴシック"/>
              </a:rPr>
              <a:t>ィー</a:t>
            </a:r>
            <a:r>
              <a:rPr sz="1000" spc="-114" dirty="0">
                <a:solidFill>
                  <a:srgbClr val="46976D"/>
                </a:solidFill>
                <a:latin typeface="ＭＳ ゴシック"/>
                <a:cs typeface="ＭＳ ゴシック"/>
              </a:rPr>
              <a:t>ド</a:t>
            </a:r>
            <a:r>
              <a:rPr sz="1000" spc="-140" dirty="0">
                <a:solidFill>
                  <a:srgbClr val="46976D"/>
                </a:solidFill>
                <a:latin typeface="ＭＳ ゴシック"/>
                <a:cs typeface="ＭＳ ゴシック"/>
              </a:rPr>
              <a:t>バ</a:t>
            </a:r>
            <a:r>
              <a:rPr sz="1000" spc="-100" dirty="0">
                <a:solidFill>
                  <a:srgbClr val="46976D"/>
                </a:solidFill>
                <a:latin typeface="ＭＳ ゴシック"/>
                <a:cs typeface="ＭＳ ゴシック"/>
              </a:rPr>
              <a:t>ッ</a:t>
            </a:r>
            <a:r>
              <a:rPr sz="1000" dirty="0">
                <a:solidFill>
                  <a:srgbClr val="46976D"/>
                </a:solidFill>
                <a:latin typeface="ＭＳ ゴシック"/>
                <a:cs typeface="ＭＳ ゴシック"/>
              </a:rPr>
              <a:t>ク</a:t>
            </a:r>
            <a:endParaRPr sz="1000" dirty="0">
              <a:latin typeface="ＭＳ ゴシック"/>
              <a:cs typeface="ＭＳ ゴシック"/>
            </a:endParaRPr>
          </a:p>
          <a:p>
            <a:pPr marL="131445" indent="-119380">
              <a:lnSpc>
                <a:spcPct val="100000"/>
              </a:lnSpc>
              <a:spcBef>
                <a:spcPts val="575"/>
              </a:spcBef>
              <a:buSzPct val="90000"/>
              <a:buAutoNum type="arabicPeriod"/>
              <a:tabLst>
                <a:tab pos="132080" algn="l"/>
              </a:tabLst>
            </a:pP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プ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ロ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グ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ラ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ム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160" dirty="0">
                <a:solidFill>
                  <a:srgbClr val="231F20"/>
                </a:solidFill>
                <a:latin typeface="ＭＳ ゴシック"/>
                <a:cs typeface="ＭＳ ゴシック"/>
              </a:rPr>
              <a:t>エ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ア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フ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ィー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ド</a:t>
            </a:r>
            <a:r>
              <a:rPr sz="1000" spc="-140" dirty="0">
                <a:solidFill>
                  <a:srgbClr val="231F20"/>
                </a:solidFill>
                <a:latin typeface="ＭＳ ゴシック"/>
                <a:cs typeface="ＭＳ ゴシック"/>
              </a:rPr>
              <a:t>バ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登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録</a:t>
            </a:r>
            <a:r>
              <a:rPr sz="1000" spc="-14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145" dirty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プ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ロ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グ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ラ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ム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 marR="257810" indent="-128270">
              <a:lnSpc>
                <a:spcPct val="148200"/>
              </a:lnSpc>
              <a:buSzPct val="90000"/>
              <a:buAutoNum type="arabicPeriod"/>
              <a:tabLst>
                <a:tab pos="138430" algn="l"/>
              </a:tabLst>
            </a:pP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フ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ィー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ド</a:t>
            </a:r>
            <a:r>
              <a:rPr sz="1000" spc="-140" dirty="0">
                <a:solidFill>
                  <a:srgbClr val="231F20"/>
                </a:solidFill>
                <a:latin typeface="ＭＳ ゴシック"/>
                <a:cs typeface="ＭＳ ゴシック"/>
              </a:rPr>
              <a:t>バ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送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信</a:t>
            </a:r>
            <a:r>
              <a:rPr sz="1000" spc="-160" dirty="0">
                <a:solidFill>
                  <a:srgbClr val="231F20"/>
                </a:solidFill>
                <a:latin typeface="ＭＳ ゴシック"/>
                <a:cs typeface="ＭＳ ゴシック"/>
              </a:rPr>
              <a:t>エ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ア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選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択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120" dirty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プ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ロ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グ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ラ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ム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各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種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情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報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自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動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さ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下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部</a:t>
            </a:r>
            <a:r>
              <a:rPr sz="1000" spc="-29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良</a:t>
            </a:r>
            <a:r>
              <a:rPr sz="1000" spc="-9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か</a:t>
            </a:r>
            <a:r>
              <a:rPr sz="1000" spc="-114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っ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点</a:t>
            </a:r>
            <a:r>
              <a:rPr sz="1000" spc="-53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lang="ja-JP" altLang="en-US"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sz="1000" spc="-4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改</a:t>
            </a:r>
            <a:r>
              <a:rPr sz="1000" spc="-3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善</a:t>
            </a:r>
            <a:r>
              <a:rPr sz="1000" spc="-1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8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べ</a:t>
            </a:r>
            <a:r>
              <a:rPr sz="1000" spc="-10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3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点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1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19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2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1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く</a:t>
            </a:r>
            <a:r>
              <a:rPr sz="1000" spc="-10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だ</a:t>
            </a:r>
            <a:r>
              <a:rPr sz="1000" spc="-1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さ</a:t>
            </a:r>
            <a:r>
              <a:rPr sz="1000" spc="-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37160" indent="-125095">
              <a:lnSpc>
                <a:spcPct val="100000"/>
              </a:lnSpc>
              <a:spcBef>
                <a:spcPts val="580"/>
              </a:spcBef>
              <a:buSzPct val="90000"/>
              <a:buAutoNum type="arabicPeriod"/>
              <a:tabLst>
                <a:tab pos="137795" algn="l"/>
              </a:tabLst>
            </a:pP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登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録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4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ると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フ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ィー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ド</a:t>
            </a:r>
            <a:r>
              <a:rPr sz="1000" spc="-140" dirty="0">
                <a:solidFill>
                  <a:srgbClr val="231F20"/>
                </a:solidFill>
                <a:latin typeface="ＭＳ ゴシック"/>
                <a:cs typeface="ＭＳ ゴシック"/>
              </a:rPr>
              <a:t>バ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登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録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さ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76835">
              <a:lnSpc>
                <a:spcPct val="100000"/>
              </a:lnSpc>
              <a:spcBef>
                <a:spcPts val="580"/>
              </a:spcBef>
            </a:pP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項</a:t>
            </a:r>
            <a:r>
              <a:rPr sz="1000" spc="-90" dirty="0">
                <a:solidFill>
                  <a:srgbClr val="231F20"/>
                </a:solidFill>
                <a:latin typeface="ＭＳ ゴシック"/>
                <a:cs typeface="ＭＳ ゴシック"/>
              </a:rPr>
              <a:t>目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6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ア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押</a:t>
            </a:r>
            <a:r>
              <a:rPr sz="1000" spc="-165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と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全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入力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情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報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16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ア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さ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47487" y="1777506"/>
            <a:ext cx="3438159" cy="3454250"/>
            <a:chOff x="769499" y="1795503"/>
            <a:chExt cx="3438159" cy="3454250"/>
          </a:xfrm>
        </p:grpSpPr>
        <p:sp>
          <p:nvSpPr>
            <p:cNvPr id="9" name="object 9"/>
            <p:cNvSpPr/>
            <p:nvPr/>
          </p:nvSpPr>
          <p:spPr>
            <a:xfrm>
              <a:off x="769499" y="1795503"/>
              <a:ext cx="2242820" cy="607695"/>
            </a:xfrm>
            <a:custGeom>
              <a:avLst/>
              <a:gdLst/>
              <a:ahLst/>
              <a:cxnLst/>
              <a:rect l="l" t="t" r="r" b="b"/>
              <a:pathLst>
                <a:path w="2242820" h="607694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499503"/>
                  </a:lnTo>
                  <a:lnTo>
                    <a:pt x="8486" y="541539"/>
                  </a:lnTo>
                  <a:lnTo>
                    <a:pt x="31630" y="575868"/>
                  </a:lnTo>
                  <a:lnTo>
                    <a:pt x="65960" y="599016"/>
                  </a:lnTo>
                  <a:lnTo>
                    <a:pt x="108000" y="607504"/>
                  </a:lnTo>
                  <a:lnTo>
                    <a:pt x="2134806" y="607504"/>
                  </a:lnTo>
                  <a:lnTo>
                    <a:pt x="2176839" y="599016"/>
                  </a:lnTo>
                  <a:lnTo>
                    <a:pt x="2211165" y="575868"/>
                  </a:lnTo>
                  <a:lnTo>
                    <a:pt x="2234308" y="541539"/>
                  </a:lnTo>
                  <a:lnTo>
                    <a:pt x="2242794" y="499503"/>
                  </a:lnTo>
                  <a:lnTo>
                    <a:pt x="2242794" y="108000"/>
                  </a:lnTo>
                  <a:lnTo>
                    <a:pt x="2234308" y="65960"/>
                  </a:lnTo>
                  <a:lnTo>
                    <a:pt x="2211165" y="31630"/>
                  </a:lnTo>
                  <a:lnTo>
                    <a:pt x="2176839" y="8486"/>
                  </a:lnTo>
                  <a:lnTo>
                    <a:pt x="2134806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DA2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9499" y="2500203"/>
              <a:ext cx="2242820" cy="2749550"/>
            </a:xfrm>
            <a:custGeom>
              <a:avLst/>
              <a:gdLst/>
              <a:ahLst/>
              <a:cxnLst/>
              <a:rect l="l" t="t" r="r" b="b"/>
              <a:pathLst>
                <a:path w="2242820" h="2749550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2641498"/>
                  </a:lnTo>
                  <a:lnTo>
                    <a:pt x="8486" y="2683539"/>
                  </a:lnTo>
                  <a:lnTo>
                    <a:pt x="31630" y="2717868"/>
                  </a:lnTo>
                  <a:lnTo>
                    <a:pt x="65960" y="2741012"/>
                  </a:lnTo>
                  <a:lnTo>
                    <a:pt x="108000" y="2749499"/>
                  </a:lnTo>
                  <a:lnTo>
                    <a:pt x="2134806" y="2749499"/>
                  </a:lnTo>
                  <a:lnTo>
                    <a:pt x="2176839" y="2741012"/>
                  </a:lnTo>
                  <a:lnTo>
                    <a:pt x="2211165" y="2717868"/>
                  </a:lnTo>
                  <a:lnTo>
                    <a:pt x="2234308" y="2683539"/>
                  </a:lnTo>
                  <a:lnTo>
                    <a:pt x="2242794" y="2641498"/>
                  </a:lnTo>
                  <a:lnTo>
                    <a:pt x="2242794" y="108000"/>
                  </a:lnTo>
                  <a:lnTo>
                    <a:pt x="2234308" y="65960"/>
                  </a:lnTo>
                  <a:lnTo>
                    <a:pt x="2211165" y="31630"/>
                  </a:lnTo>
                  <a:lnTo>
                    <a:pt x="2176839" y="8486"/>
                  </a:lnTo>
                  <a:lnTo>
                    <a:pt x="2134806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DA2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16646" y="2619903"/>
              <a:ext cx="247650" cy="122555"/>
            </a:xfrm>
            <a:custGeom>
              <a:avLst/>
              <a:gdLst/>
              <a:ahLst/>
              <a:cxnLst/>
              <a:rect l="l" t="t" r="r" b="b"/>
              <a:pathLst>
                <a:path w="247650" h="122555">
                  <a:moveTo>
                    <a:pt x="27470" y="0"/>
                  </a:moveTo>
                  <a:lnTo>
                    <a:pt x="16780" y="2158"/>
                  </a:lnTo>
                  <a:lnTo>
                    <a:pt x="8048" y="8043"/>
                  </a:lnTo>
                  <a:lnTo>
                    <a:pt x="2159" y="16775"/>
                  </a:lnTo>
                  <a:lnTo>
                    <a:pt x="0" y="27470"/>
                  </a:lnTo>
                  <a:lnTo>
                    <a:pt x="0" y="94488"/>
                  </a:lnTo>
                  <a:lnTo>
                    <a:pt x="2159" y="105175"/>
                  </a:lnTo>
                  <a:lnTo>
                    <a:pt x="8048" y="113903"/>
                  </a:lnTo>
                  <a:lnTo>
                    <a:pt x="16780" y="119787"/>
                  </a:lnTo>
                  <a:lnTo>
                    <a:pt x="27470" y="121945"/>
                  </a:lnTo>
                  <a:lnTo>
                    <a:pt x="219583" y="121945"/>
                  </a:lnTo>
                  <a:lnTo>
                    <a:pt x="230277" y="119787"/>
                  </a:lnTo>
                  <a:lnTo>
                    <a:pt x="239009" y="113903"/>
                  </a:lnTo>
                  <a:lnTo>
                    <a:pt x="244895" y="105175"/>
                  </a:lnTo>
                  <a:lnTo>
                    <a:pt x="247053" y="94488"/>
                  </a:lnTo>
                  <a:lnTo>
                    <a:pt x="247053" y="27470"/>
                  </a:lnTo>
                  <a:lnTo>
                    <a:pt x="244895" y="16775"/>
                  </a:lnTo>
                  <a:lnTo>
                    <a:pt x="239009" y="8043"/>
                  </a:lnTo>
                  <a:lnTo>
                    <a:pt x="230277" y="2158"/>
                  </a:lnTo>
                  <a:lnTo>
                    <a:pt x="219583" y="0"/>
                  </a:lnTo>
                  <a:lnTo>
                    <a:pt x="27470" y="0"/>
                  </a:lnTo>
                  <a:close/>
                </a:path>
              </a:pathLst>
            </a:custGeom>
            <a:ln w="12598">
              <a:solidFill>
                <a:srgbClr val="DA2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21296" y="2619903"/>
              <a:ext cx="553085" cy="122555"/>
            </a:xfrm>
            <a:custGeom>
              <a:avLst/>
              <a:gdLst/>
              <a:ahLst/>
              <a:cxnLst/>
              <a:rect l="l" t="t" r="r" b="b"/>
              <a:pathLst>
                <a:path w="553085" h="122555">
                  <a:moveTo>
                    <a:pt x="27470" y="0"/>
                  </a:moveTo>
                  <a:lnTo>
                    <a:pt x="16780" y="2158"/>
                  </a:lnTo>
                  <a:lnTo>
                    <a:pt x="8048" y="8043"/>
                  </a:lnTo>
                  <a:lnTo>
                    <a:pt x="2159" y="16775"/>
                  </a:lnTo>
                  <a:lnTo>
                    <a:pt x="0" y="27470"/>
                  </a:lnTo>
                  <a:lnTo>
                    <a:pt x="0" y="94488"/>
                  </a:lnTo>
                  <a:lnTo>
                    <a:pt x="2159" y="105175"/>
                  </a:lnTo>
                  <a:lnTo>
                    <a:pt x="8048" y="113903"/>
                  </a:lnTo>
                  <a:lnTo>
                    <a:pt x="16780" y="119787"/>
                  </a:lnTo>
                  <a:lnTo>
                    <a:pt x="27470" y="121945"/>
                  </a:lnTo>
                  <a:lnTo>
                    <a:pt x="525589" y="121945"/>
                  </a:lnTo>
                  <a:lnTo>
                    <a:pt x="536276" y="119787"/>
                  </a:lnTo>
                  <a:lnTo>
                    <a:pt x="545004" y="113903"/>
                  </a:lnTo>
                  <a:lnTo>
                    <a:pt x="550889" y="105175"/>
                  </a:lnTo>
                  <a:lnTo>
                    <a:pt x="553046" y="94488"/>
                  </a:lnTo>
                  <a:lnTo>
                    <a:pt x="553046" y="27470"/>
                  </a:lnTo>
                  <a:lnTo>
                    <a:pt x="550889" y="16775"/>
                  </a:lnTo>
                  <a:lnTo>
                    <a:pt x="545004" y="8043"/>
                  </a:lnTo>
                  <a:lnTo>
                    <a:pt x="536276" y="2158"/>
                  </a:lnTo>
                  <a:lnTo>
                    <a:pt x="525589" y="0"/>
                  </a:lnTo>
                  <a:lnTo>
                    <a:pt x="27470" y="0"/>
                  </a:lnTo>
                  <a:close/>
                </a:path>
              </a:pathLst>
            </a:custGeom>
            <a:ln w="12598">
              <a:solidFill>
                <a:srgbClr val="DA2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62044" y="1868403"/>
              <a:ext cx="1745614" cy="259715"/>
            </a:xfrm>
            <a:custGeom>
              <a:avLst/>
              <a:gdLst/>
              <a:ahLst/>
              <a:cxnLst/>
              <a:rect l="l" t="t" r="r" b="b"/>
              <a:pathLst>
                <a:path w="1745614" h="259714">
                  <a:moveTo>
                    <a:pt x="1745094" y="0"/>
                  </a:moveTo>
                  <a:lnTo>
                    <a:pt x="329438" y="0"/>
                  </a:lnTo>
                  <a:lnTo>
                    <a:pt x="0" y="259194"/>
                  </a:lnTo>
                  <a:lnTo>
                    <a:pt x="1745094" y="259194"/>
                  </a:lnTo>
                  <a:lnTo>
                    <a:pt x="1745094" y="0"/>
                  </a:lnTo>
                  <a:close/>
                </a:path>
              </a:pathLst>
            </a:custGeom>
            <a:solidFill>
              <a:srgbClr val="DA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447124" y="1846631"/>
            <a:ext cx="654050" cy="33845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415290">
              <a:lnSpc>
                <a:spcPct val="100000"/>
              </a:lnSpc>
              <a:spcBef>
                <a:spcPts val="650"/>
              </a:spcBef>
            </a:pPr>
            <a:r>
              <a:rPr sz="900" spc="10" dirty="0">
                <a:solidFill>
                  <a:srgbClr val="FFFFFF"/>
                </a:solidFill>
                <a:latin typeface="ＭＳ ゴシック"/>
                <a:cs typeface="ＭＳ ゴシック"/>
              </a:rPr>
              <a:t>研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修</a:t>
            </a:r>
            <a:endParaRPr sz="900" dirty="0">
              <a:latin typeface="ＭＳ ゴシック"/>
              <a:cs typeface="ＭＳ ゴシック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75432" y="1846631"/>
            <a:ext cx="1189355" cy="33845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8890">
              <a:lnSpc>
                <a:spcPct val="100000"/>
              </a:lnSpc>
              <a:spcBef>
                <a:spcPts val="650"/>
              </a:spcBef>
            </a:pPr>
            <a:r>
              <a:rPr sz="900" spc="-65" dirty="0">
                <a:solidFill>
                  <a:srgbClr val="FFFFFF"/>
                </a:solidFill>
                <a:latin typeface="ＭＳ ゴシック"/>
                <a:cs typeface="ＭＳ ゴシック"/>
              </a:rPr>
              <a:t>プ</a:t>
            </a:r>
            <a:r>
              <a:rPr sz="900" spc="-80" dirty="0">
                <a:solidFill>
                  <a:srgbClr val="FFFFFF"/>
                </a:solidFill>
                <a:latin typeface="ＭＳ ゴシック"/>
                <a:cs typeface="ＭＳ ゴシック"/>
              </a:rPr>
              <a:t>ロ</a:t>
            </a:r>
            <a:r>
              <a:rPr sz="900" spc="-60" dirty="0">
                <a:solidFill>
                  <a:srgbClr val="FFFFFF"/>
                </a:solidFill>
                <a:latin typeface="ＭＳ ゴシック"/>
                <a:cs typeface="ＭＳ ゴシック"/>
              </a:rPr>
              <a:t>グ</a:t>
            </a:r>
            <a:r>
              <a:rPr sz="900" spc="-100" dirty="0">
                <a:solidFill>
                  <a:srgbClr val="FFFFFF"/>
                </a:solidFill>
                <a:latin typeface="ＭＳ ゴシック"/>
                <a:cs typeface="ＭＳ ゴシック"/>
              </a:rPr>
              <a:t>ラ</a:t>
            </a:r>
            <a:r>
              <a:rPr sz="900" spc="-85" dirty="0">
                <a:solidFill>
                  <a:srgbClr val="FFFFFF"/>
                </a:solidFill>
                <a:latin typeface="ＭＳ ゴシック"/>
                <a:cs typeface="ＭＳ ゴシック"/>
              </a:rPr>
              <a:t>ム</a:t>
            </a:r>
            <a:r>
              <a:rPr sz="900" spc="-40" dirty="0">
                <a:solidFill>
                  <a:srgbClr val="FFFFFF"/>
                </a:solidFill>
                <a:latin typeface="ＭＳ ゴシック"/>
                <a:cs typeface="ＭＳ ゴシック"/>
              </a:rPr>
              <a:t>一</a:t>
            </a:r>
            <a:r>
              <a:rPr sz="900" spc="-65" dirty="0">
                <a:solidFill>
                  <a:srgbClr val="FFFFFF"/>
                </a:solidFill>
                <a:latin typeface="ＭＳ ゴシック"/>
                <a:cs typeface="ＭＳ ゴシック"/>
              </a:rPr>
              <a:t>覧</a:t>
            </a:r>
            <a:r>
              <a:rPr sz="900" spc="-140" dirty="0">
                <a:solidFill>
                  <a:srgbClr val="FFFFFF"/>
                </a:solidFill>
                <a:latin typeface="ＭＳ ゴシック"/>
                <a:cs typeface="ＭＳ ゴシック"/>
              </a:rPr>
              <a:t>エ</a:t>
            </a:r>
            <a:r>
              <a:rPr sz="900" spc="-105" dirty="0">
                <a:solidFill>
                  <a:srgbClr val="FFFFFF"/>
                </a:solidFill>
                <a:latin typeface="ＭＳ ゴシック"/>
                <a:cs typeface="ＭＳ ゴシック"/>
              </a:rPr>
              <a:t>リ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ア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62044" y="3294002"/>
            <a:ext cx="1745614" cy="259715"/>
          </a:xfrm>
          <a:custGeom>
            <a:avLst/>
            <a:gdLst/>
            <a:ahLst/>
            <a:cxnLst/>
            <a:rect l="l" t="t" r="r" b="b"/>
            <a:pathLst>
              <a:path w="1745614" h="259714">
                <a:moveTo>
                  <a:pt x="1745094" y="0"/>
                </a:moveTo>
                <a:lnTo>
                  <a:pt x="329438" y="0"/>
                </a:lnTo>
                <a:lnTo>
                  <a:pt x="0" y="259194"/>
                </a:lnTo>
                <a:lnTo>
                  <a:pt x="1745094" y="259194"/>
                </a:lnTo>
                <a:lnTo>
                  <a:pt x="1745094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447124" y="3342283"/>
            <a:ext cx="6661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795" algn="r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solidFill>
                  <a:srgbClr val="FFFFFF"/>
                </a:solidFill>
                <a:latin typeface="ＭＳ ゴシック"/>
                <a:cs typeface="ＭＳ ゴシック"/>
              </a:rPr>
              <a:t>フィ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3075432" y="3272231"/>
            <a:ext cx="1189355" cy="33845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650"/>
              </a:spcBef>
            </a:pPr>
            <a:r>
              <a:rPr sz="900" spc="-130" dirty="0">
                <a:solidFill>
                  <a:srgbClr val="FFFFFF"/>
                </a:solidFill>
                <a:latin typeface="ＭＳ ゴシック"/>
                <a:cs typeface="ＭＳ ゴシック"/>
              </a:rPr>
              <a:t>ー</a:t>
            </a:r>
            <a:r>
              <a:rPr sz="900" spc="-95" dirty="0">
                <a:solidFill>
                  <a:srgbClr val="FFFFFF"/>
                </a:solidFill>
                <a:latin typeface="ＭＳ ゴシック"/>
                <a:cs typeface="ＭＳ ゴシック"/>
              </a:rPr>
              <a:t>ド</a:t>
            </a:r>
            <a:r>
              <a:rPr sz="900" spc="-120" dirty="0">
                <a:solidFill>
                  <a:srgbClr val="FFFFFF"/>
                </a:solidFill>
                <a:latin typeface="ＭＳ ゴシック"/>
                <a:cs typeface="ＭＳ ゴシック"/>
              </a:rPr>
              <a:t>バ</a:t>
            </a:r>
            <a:r>
              <a:rPr sz="900" spc="-85" dirty="0">
                <a:solidFill>
                  <a:srgbClr val="FFFFFF"/>
                </a:solidFill>
                <a:latin typeface="ＭＳ ゴシック"/>
                <a:cs typeface="ＭＳ ゴシック"/>
              </a:rPr>
              <a:t>ッ</a:t>
            </a:r>
            <a:r>
              <a:rPr sz="900" spc="-80" dirty="0">
                <a:solidFill>
                  <a:srgbClr val="FFFFFF"/>
                </a:solidFill>
                <a:latin typeface="ＭＳ ゴシック"/>
                <a:cs typeface="ＭＳ ゴシック"/>
              </a:rPr>
              <a:t>ク</a:t>
            </a:r>
            <a:r>
              <a:rPr sz="900" spc="-10" dirty="0">
                <a:solidFill>
                  <a:srgbClr val="FFFFFF"/>
                </a:solidFill>
                <a:latin typeface="ＭＳ ゴシック"/>
                <a:cs typeface="ＭＳ ゴシック"/>
              </a:rPr>
              <a:t>送</a:t>
            </a:r>
            <a:r>
              <a:rPr sz="900" spc="-55" dirty="0">
                <a:solidFill>
                  <a:srgbClr val="FFFFFF"/>
                </a:solidFill>
                <a:latin typeface="ＭＳ ゴシック"/>
                <a:cs typeface="ＭＳ ゴシック"/>
              </a:rPr>
              <a:t>信</a:t>
            </a:r>
            <a:r>
              <a:rPr sz="900" spc="-140" dirty="0">
                <a:solidFill>
                  <a:srgbClr val="FFFFFF"/>
                </a:solidFill>
                <a:latin typeface="ＭＳ ゴシック"/>
                <a:cs typeface="ＭＳ ゴシック"/>
              </a:rPr>
              <a:t>エ</a:t>
            </a:r>
            <a:r>
              <a:rPr sz="900" spc="-105" dirty="0">
                <a:solidFill>
                  <a:srgbClr val="FFFFFF"/>
                </a:solidFill>
                <a:latin typeface="ＭＳ ゴシック"/>
                <a:cs typeface="ＭＳ ゴシック"/>
              </a:rPr>
              <a:t>リ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ア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1700" y="1524657"/>
            <a:ext cx="25993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29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プ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ロ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グ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ラ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ム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へ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フ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ィー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ド</a:t>
            </a:r>
            <a:r>
              <a:rPr sz="1000" spc="-140" dirty="0">
                <a:solidFill>
                  <a:srgbClr val="231F20"/>
                </a:solidFill>
                <a:latin typeface="ＭＳ ゴシック"/>
                <a:cs typeface="ＭＳ ゴシック"/>
              </a:rPr>
              <a:t>バ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29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endParaRPr sz="1000" dirty="0">
              <a:latin typeface="ＭＳ ゴシック"/>
              <a:cs typeface="ＭＳ ゴシック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4402" y="837006"/>
            <a:ext cx="6091555" cy="429895"/>
          </a:xfrm>
          <a:prstGeom prst="rect">
            <a:avLst/>
          </a:prstGeom>
          <a:solidFill>
            <a:srgbClr val="46976D"/>
          </a:solidFill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2200" spc="55" dirty="0">
                <a:solidFill>
                  <a:srgbClr val="FFFFFF"/>
                </a:solidFill>
                <a:latin typeface="HGPｺﾞｼｯｸE"/>
                <a:cs typeface="HGPｺﾞｼｯｸE"/>
              </a:rPr>
              <a:t>研</a:t>
            </a:r>
            <a:r>
              <a:rPr sz="2200" spc="-20" dirty="0">
                <a:solidFill>
                  <a:srgbClr val="FFFFFF"/>
                </a:solidFill>
                <a:latin typeface="HGPｺﾞｼｯｸE"/>
                <a:cs typeface="HGPｺﾞｼｯｸE"/>
              </a:rPr>
              <a:t>修</a:t>
            </a:r>
            <a:r>
              <a:rPr sz="2200" spc="-25" dirty="0">
                <a:solidFill>
                  <a:srgbClr val="FFFFFF"/>
                </a:solidFill>
                <a:latin typeface="HGPｺﾞｼｯｸE"/>
                <a:cs typeface="HGPｺﾞｼｯｸE"/>
              </a:rPr>
              <a:t>プ</a:t>
            </a:r>
            <a:r>
              <a:rPr sz="2200" spc="-55" dirty="0">
                <a:solidFill>
                  <a:srgbClr val="FFFFFF"/>
                </a:solidFill>
                <a:latin typeface="HGPｺﾞｼｯｸE"/>
                <a:cs typeface="HGPｺﾞｼｯｸE"/>
              </a:rPr>
              <a:t>ロ</a:t>
            </a:r>
            <a:r>
              <a:rPr sz="2200" spc="-40" dirty="0">
                <a:solidFill>
                  <a:srgbClr val="FFFFFF"/>
                </a:solidFill>
                <a:latin typeface="HGPｺﾞｼｯｸE"/>
                <a:cs typeface="HGPｺﾞｼｯｸE"/>
              </a:rPr>
              <a:t>グ</a:t>
            </a:r>
            <a:r>
              <a:rPr sz="2200" spc="-150" dirty="0">
                <a:solidFill>
                  <a:srgbClr val="FFFFFF"/>
                </a:solidFill>
                <a:latin typeface="HGPｺﾞｼｯｸE"/>
                <a:cs typeface="HGPｺﾞｼｯｸE"/>
              </a:rPr>
              <a:t>ラ</a:t>
            </a:r>
            <a:r>
              <a:rPr sz="2200" spc="-175" dirty="0">
                <a:solidFill>
                  <a:srgbClr val="FFFFFF"/>
                </a:solidFill>
                <a:latin typeface="HGPｺﾞｼｯｸE"/>
                <a:cs typeface="HGPｺﾞｼｯｸE"/>
              </a:rPr>
              <a:t>ム</a:t>
            </a:r>
            <a:r>
              <a:rPr sz="2200" spc="-25" dirty="0">
                <a:solidFill>
                  <a:srgbClr val="FFFFFF"/>
                </a:solidFill>
                <a:latin typeface="HGPｺﾞｼｯｸE"/>
                <a:cs typeface="HGPｺﾞｼｯｸE"/>
              </a:rPr>
              <a:t>へ</a:t>
            </a:r>
            <a:r>
              <a:rPr sz="2200" spc="-45" dirty="0">
                <a:solidFill>
                  <a:srgbClr val="FFFFFF"/>
                </a:solidFill>
                <a:latin typeface="HGPｺﾞｼｯｸE"/>
                <a:cs typeface="HGPｺﾞｼｯｸE"/>
              </a:rPr>
              <a:t>の</a:t>
            </a:r>
            <a:r>
              <a:rPr sz="2200" spc="-100" dirty="0">
                <a:solidFill>
                  <a:srgbClr val="FFFFFF"/>
                </a:solidFill>
                <a:latin typeface="HGPｺﾞｼｯｸE"/>
                <a:cs typeface="HGPｺﾞｼｯｸE"/>
              </a:rPr>
              <a:t>フ</a:t>
            </a:r>
            <a:r>
              <a:rPr sz="2200" spc="-85" dirty="0">
                <a:solidFill>
                  <a:srgbClr val="FFFFFF"/>
                </a:solidFill>
                <a:latin typeface="HGPｺﾞｼｯｸE"/>
                <a:cs typeface="HGPｺﾞｼｯｸE"/>
              </a:rPr>
              <a:t>ィ</a:t>
            </a:r>
            <a:r>
              <a:rPr sz="2200" spc="-15" dirty="0">
                <a:solidFill>
                  <a:srgbClr val="FFFFFF"/>
                </a:solidFill>
                <a:latin typeface="HGPｺﾞｼｯｸE"/>
                <a:cs typeface="HGPｺﾞｼｯｸE"/>
              </a:rPr>
              <a:t>ー</a:t>
            </a:r>
            <a:r>
              <a:rPr sz="2200" spc="-240" dirty="0">
                <a:solidFill>
                  <a:srgbClr val="FFFFFF"/>
                </a:solidFill>
                <a:latin typeface="HGPｺﾞｼｯｸE"/>
                <a:cs typeface="HGPｺﾞｼｯｸE"/>
              </a:rPr>
              <a:t>ド</a:t>
            </a:r>
            <a:r>
              <a:rPr sz="2200" spc="-150" dirty="0">
                <a:solidFill>
                  <a:srgbClr val="FFFFFF"/>
                </a:solidFill>
                <a:latin typeface="HGPｺﾞｼｯｸE"/>
                <a:cs typeface="HGPｺﾞｼｯｸE"/>
              </a:rPr>
              <a:t>バ</a:t>
            </a:r>
            <a:r>
              <a:rPr sz="2200" spc="-45" dirty="0">
                <a:solidFill>
                  <a:srgbClr val="FFFFFF"/>
                </a:solidFill>
                <a:latin typeface="HGPｺﾞｼｯｸE"/>
                <a:cs typeface="HGPｺﾞｼｯｸE"/>
              </a:rPr>
              <a:t>ッ</a:t>
            </a:r>
            <a:r>
              <a:rPr sz="2200" spc="-5" dirty="0">
                <a:solidFill>
                  <a:srgbClr val="FFFFFF"/>
                </a:solidFill>
                <a:latin typeface="HGPｺﾞｼｯｸE"/>
                <a:cs typeface="HGPｺﾞｼｯｸE"/>
              </a:rPr>
              <a:t>ク</a:t>
            </a:r>
            <a:endParaRPr sz="2200">
              <a:latin typeface="HGPｺﾞｼｯｸE"/>
              <a:cs typeface="HGPｺﾞｼｯｸ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93078" y="648184"/>
            <a:ext cx="38671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000" spc="-2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〈</a:t>
            </a:r>
            <a:r>
              <a:rPr sz="100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連</a:t>
            </a:r>
            <a:r>
              <a:rPr sz="1000" spc="-5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絡</a:t>
            </a:r>
            <a:r>
              <a:rPr sz="1000" spc="-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〉</a:t>
            </a:r>
            <a:endParaRPr sz="1000">
              <a:latin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976D"/>
            </a:gs>
            <a:gs pos="55000">
              <a:schemeClr val="accent3">
                <a:lumMod val="20000"/>
                <a:lumOff val="80000"/>
              </a:schemeClr>
            </a:gs>
            <a:gs pos="0">
              <a:schemeClr val="accent3"/>
            </a:gs>
            <a:gs pos="30000">
              <a:schemeClr val="accent3">
                <a:lumMod val="60000"/>
                <a:lumOff val="40000"/>
              </a:schemeClr>
            </a:gs>
            <a:gs pos="8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700" y="2842496"/>
            <a:ext cx="1661160" cy="306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10" dirty="0">
                <a:solidFill>
                  <a:srgbClr val="FFFFFF"/>
                </a:solidFill>
                <a:latin typeface="HGPｺﾞｼｯｸE"/>
                <a:cs typeface="HGPｺﾞｼｯｸE"/>
              </a:rPr>
              <a:t>評</a:t>
            </a:r>
            <a:r>
              <a:rPr sz="1850" spc="-5" dirty="0">
                <a:solidFill>
                  <a:srgbClr val="FFFFFF"/>
                </a:solidFill>
                <a:latin typeface="HGPｺﾞｼｯｸE"/>
                <a:cs typeface="HGPｺﾞｼｯｸE"/>
              </a:rPr>
              <a:t>価</a:t>
            </a:r>
            <a:r>
              <a:rPr sz="1850" spc="20" dirty="0">
                <a:solidFill>
                  <a:srgbClr val="FFFFFF"/>
                </a:solidFill>
                <a:latin typeface="HGPｺﾞｼｯｸE"/>
                <a:cs typeface="HGPｺﾞｼｯｸE"/>
              </a:rPr>
              <a:t>依</a:t>
            </a:r>
            <a:r>
              <a:rPr sz="1850" spc="-55" dirty="0">
                <a:solidFill>
                  <a:srgbClr val="FFFFFF"/>
                </a:solidFill>
                <a:latin typeface="HGPｺﾞｼｯｸE"/>
                <a:cs typeface="HGPｺﾞｼｯｸE"/>
              </a:rPr>
              <a:t>頼</a:t>
            </a:r>
            <a:r>
              <a:rPr sz="1850" dirty="0">
                <a:solidFill>
                  <a:srgbClr val="FFFFFF"/>
                </a:solidFill>
                <a:latin typeface="HGPｺﾞｼｯｸE"/>
                <a:cs typeface="HGPｺﾞｼｯｸE"/>
              </a:rPr>
              <a:t>の</a:t>
            </a:r>
            <a:r>
              <a:rPr sz="1850" spc="10" dirty="0">
                <a:solidFill>
                  <a:srgbClr val="FFFFFF"/>
                </a:solidFill>
                <a:latin typeface="HGPｺﾞｼｯｸE"/>
                <a:cs typeface="HGPｺﾞｼｯｸE"/>
              </a:rPr>
              <a:t>確</a:t>
            </a:r>
            <a:r>
              <a:rPr sz="1850" spc="-10" dirty="0">
                <a:solidFill>
                  <a:srgbClr val="FFFFFF"/>
                </a:solidFill>
                <a:latin typeface="HGPｺﾞｼｯｸE"/>
                <a:cs typeface="HGPｺﾞｼｯｸE"/>
              </a:rPr>
              <a:t>認</a:t>
            </a:r>
            <a:endParaRPr sz="1850">
              <a:latin typeface="HGPｺﾞｼｯｸE"/>
              <a:cs typeface="HGPｺﾞｼｯｸE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21700" y="3301605"/>
            <a:ext cx="2600325" cy="2979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40" dirty="0">
                <a:solidFill>
                  <a:srgbClr val="FFFFFF"/>
                </a:solidFill>
                <a:latin typeface="HGPｺﾞｼｯｸE"/>
                <a:cs typeface="HGPｺﾞｼｯｸE"/>
              </a:rPr>
              <a:t>研</a:t>
            </a:r>
            <a:r>
              <a:rPr sz="1850" spc="-10" dirty="0">
                <a:solidFill>
                  <a:srgbClr val="FFFFFF"/>
                </a:solidFill>
                <a:latin typeface="HGPｺﾞｼｯｸE"/>
                <a:cs typeface="HGPｺﾞｼｯｸE"/>
              </a:rPr>
              <a:t>修</a:t>
            </a:r>
            <a:r>
              <a:rPr sz="1850" spc="-35" dirty="0">
                <a:solidFill>
                  <a:srgbClr val="FFFFFF"/>
                </a:solidFill>
                <a:latin typeface="HGPｺﾞｼｯｸE"/>
                <a:cs typeface="HGPｺﾞｼｯｸE"/>
              </a:rPr>
              <a:t>医</a:t>
            </a:r>
            <a:r>
              <a:rPr sz="1850" spc="-10" dirty="0">
                <a:solidFill>
                  <a:srgbClr val="FFFFFF"/>
                </a:solidFill>
                <a:latin typeface="HGPｺﾞｼｯｸE"/>
                <a:cs typeface="HGPｺﾞｼｯｸE"/>
              </a:rPr>
              <a:t>評</a:t>
            </a:r>
            <a:r>
              <a:rPr sz="1850" spc="-25" dirty="0">
                <a:solidFill>
                  <a:srgbClr val="FFFFFF"/>
                </a:solidFill>
                <a:latin typeface="HGPｺﾞｼｯｸE"/>
                <a:cs typeface="HGPｺﾞｼｯｸE"/>
              </a:rPr>
              <a:t>価</a:t>
            </a:r>
            <a:r>
              <a:rPr sz="1850" dirty="0">
                <a:solidFill>
                  <a:srgbClr val="FFFFFF"/>
                </a:solidFill>
                <a:latin typeface="HGPｺﾞｼｯｸE"/>
                <a:cs typeface="HGPｺﾞｼｯｸE"/>
              </a:rPr>
              <a:t>票</a:t>
            </a:r>
            <a:r>
              <a:rPr sz="1850" spc="5" dirty="0">
                <a:solidFill>
                  <a:srgbClr val="FFFFFF"/>
                </a:solidFill>
                <a:latin typeface="HGPｺﾞｼｯｸE"/>
                <a:cs typeface="HGPｺﾞｼｯｸE"/>
              </a:rPr>
              <a:t>I／II／III</a:t>
            </a:r>
            <a:endParaRPr sz="1850" dirty="0">
              <a:latin typeface="HGPｺﾞｼｯｸE"/>
              <a:cs typeface="HGPｺﾞｼｯｸ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1700" y="3760712"/>
            <a:ext cx="3545204" cy="306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dirty="0">
                <a:solidFill>
                  <a:srgbClr val="FFFFFF"/>
                </a:solidFill>
                <a:latin typeface="HGPｺﾞｼｯｸE"/>
                <a:cs typeface="HGPｺﾞｼｯｸE"/>
              </a:rPr>
              <a:t>mini-CEX/DOPS/CbDの</a:t>
            </a:r>
            <a:r>
              <a:rPr sz="1850" spc="5" dirty="0">
                <a:solidFill>
                  <a:srgbClr val="FFFFFF"/>
                </a:solidFill>
                <a:latin typeface="HGPｺﾞｼｯｸE"/>
                <a:cs typeface="HGPｺﾞｼｯｸE"/>
              </a:rPr>
              <a:t>登</a:t>
            </a:r>
            <a:r>
              <a:rPr sz="1850" spc="10" dirty="0">
                <a:solidFill>
                  <a:srgbClr val="FFFFFF"/>
                </a:solidFill>
                <a:latin typeface="HGPｺﾞｼｯｸE"/>
                <a:cs typeface="HGPｺﾞｼｯｸE"/>
              </a:rPr>
              <a:t>録</a:t>
            </a:r>
            <a:r>
              <a:rPr sz="1850" spc="-130" dirty="0">
                <a:solidFill>
                  <a:srgbClr val="FFFFFF"/>
                </a:solidFill>
                <a:latin typeface="HGPｺﾞｼｯｸE"/>
                <a:cs typeface="HGPｺﾞｼｯｸE"/>
              </a:rPr>
              <a:t>／</a:t>
            </a:r>
            <a:r>
              <a:rPr sz="1850" spc="-35" dirty="0">
                <a:solidFill>
                  <a:srgbClr val="FFFFFF"/>
                </a:solidFill>
                <a:latin typeface="HGPｺﾞｼｯｸE"/>
                <a:cs typeface="HGPｺﾞｼｯｸE"/>
              </a:rPr>
              <a:t>参</a:t>
            </a:r>
            <a:r>
              <a:rPr sz="1850" spc="-10" dirty="0">
                <a:solidFill>
                  <a:srgbClr val="FFFFFF"/>
                </a:solidFill>
                <a:latin typeface="HGPｺﾞｼｯｸE"/>
                <a:cs typeface="HGPｺﾞｼｯｸE"/>
              </a:rPr>
              <a:t>照</a:t>
            </a:r>
            <a:endParaRPr sz="1850" dirty="0">
              <a:latin typeface="HGPｺﾞｼｯｸE"/>
              <a:cs typeface="HGPｺﾞｼｯｸ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1700" y="4219820"/>
            <a:ext cx="3545204" cy="296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35" dirty="0">
                <a:solidFill>
                  <a:srgbClr val="FFFFFF"/>
                </a:solidFill>
                <a:latin typeface="HGPｺﾞｼｯｸE"/>
                <a:cs typeface="HGPｺﾞｼｯｸE"/>
              </a:rPr>
              <a:t>基</a:t>
            </a:r>
            <a:r>
              <a:rPr sz="1850" spc="-25" dirty="0">
                <a:solidFill>
                  <a:srgbClr val="FFFFFF"/>
                </a:solidFill>
                <a:latin typeface="HGPｺﾞｼｯｸE"/>
                <a:cs typeface="HGPｺﾞｼｯｸE"/>
              </a:rPr>
              <a:t>本</a:t>
            </a:r>
            <a:r>
              <a:rPr sz="1850" spc="10" dirty="0">
                <a:solidFill>
                  <a:srgbClr val="FFFFFF"/>
                </a:solidFill>
                <a:latin typeface="HGPｺﾞｼｯｸE"/>
                <a:cs typeface="HGPｺﾞｼｯｸE"/>
              </a:rPr>
              <a:t>的</a:t>
            </a:r>
            <a:r>
              <a:rPr sz="1850" spc="-10" dirty="0">
                <a:solidFill>
                  <a:srgbClr val="FFFFFF"/>
                </a:solidFill>
                <a:latin typeface="HGPｺﾞｼｯｸE"/>
                <a:cs typeface="HGPｺﾞｼｯｸE"/>
              </a:rPr>
              <a:t>臨</a:t>
            </a:r>
            <a:r>
              <a:rPr sz="1850" spc="-75" dirty="0">
                <a:solidFill>
                  <a:srgbClr val="FFFFFF"/>
                </a:solidFill>
                <a:latin typeface="HGPｺﾞｼｯｸE"/>
                <a:cs typeface="HGPｺﾞｼｯｸE"/>
              </a:rPr>
              <a:t>床</a:t>
            </a:r>
            <a:r>
              <a:rPr sz="1850" dirty="0">
                <a:solidFill>
                  <a:srgbClr val="FFFFFF"/>
                </a:solidFill>
                <a:latin typeface="HGPｺﾞｼｯｸE"/>
                <a:cs typeface="HGPｺﾞｼｯｸE"/>
              </a:rPr>
              <a:t>手</a:t>
            </a:r>
            <a:r>
              <a:rPr sz="1850" spc="-80" dirty="0">
                <a:solidFill>
                  <a:srgbClr val="FFFFFF"/>
                </a:solidFill>
                <a:latin typeface="HGPｺﾞｼｯｸE"/>
                <a:cs typeface="HGPｺﾞｼｯｸE"/>
              </a:rPr>
              <a:t>技</a:t>
            </a:r>
            <a:r>
              <a:rPr sz="1850" spc="5" dirty="0">
                <a:solidFill>
                  <a:srgbClr val="FFFFFF"/>
                </a:solidFill>
                <a:latin typeface="HGPｺﾞｼｯｸE"/>
                <a:cs typeface="HGPｺﾞｼｯｸE"/>
              </a:rPr>
              <a:t>の登</a:t>
            </a:r>
            <a:r>
              <a:rPr sz="1850" spc="10" dirty="0">
                <a:solidFill>
                  <a:srgbClr val="FFFFFF"/>
                </a:solidFill>
                <a:latin typeface="HGPｺﾞｼｯｸE"/>
                <a:cs typeface="HGPｺﾞｼｯｸE"/>
              </a:rPr>
              <a:t>録</a:t>
            </a:r>
            <a:r>
              <a:rPr sz="1850" spc="-130" dirty="0">
                <a:solidFill>
                  <a:srgbClr val="FFFFFF"/>
                </a:solidFill>
                <a:latin typeface="HGPｺﾞｼｯｸE"/>
                <a:cs typeface="HGPｺﾞｼｯｸE"/>
              </a:rPr>
              <a:t>／</a:t>
            </a:r>
            <a:r>
              <a:rPr sz="1850" spc="-35" dirty="0">
                <a:solidFill>
                  <a:srgbClr val="FFFFFF"/>
                </a:solidFill>
                <a:latin typeface="HGPｺﾞｼｯｸE"/>
                <a:cs typeface="HGPｺﾞｼｯｸE"/>
              </a:rPr>
              <a:t>参</a:t>
            </a:r>
            <a:r>
              <a:rPr sz="1850" spc="-10" dirty="0">
                <a:solidFill>
                  <a:srgbClr val="FFFFFF"/>
                </a:solidFill>
                <a:latin typeface="HGPｺﾞｼｯｸE"/>
                <a:cs typeface="HGPｺﾞｼｯｸE"/>
              </a:rPr>
              <a:t>照</a:t>
            </a:r>
            <a:endParaRPr sz="1850" dirty="0">
              <a:latin typeface="HGPｺﾞｼｯｸE"/>
              <a:cs typeface="HGPｺﾞｼｯｸ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1700" y="5314238"/>
            <a:ext cx="2142150" cy="296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40" dirty="0">
                <a:solidFill>
                  <a:srgbClr val="FFFFFF"/>
                </a:solidFill>
                <a:latin typeface="HGPｺﾞｼｯｸE"/>
                <a:cs typeface="HGPｺﾞｼｯｸE"/>
              </a:rPr>
              <a:t>研</a:t>
            </a:r>
            <a:r>
              <a:rPr sz="1850" spc="-25" dirty="0">
                <a:solidFill>
                  <a:srgbClr val="FFFFFF"/>
                </a:solidFill>
                <a:latin typeface="HGPｺﾞｼｯｸE"/>
                <a:cs typeface="HGPｺﾞｼｯｸE"/>
              </a:rPr>
              <a:t>修</a:t>
            </a:r>
            <a:r>
              <a:rPr sz="1850" spc="35" dirty="0">
                <a:solidFill>
                  <a:srgbClr val="FFFFFF"/>
                </a:solidFill>
                <a:latin typeface="HGPｺﾞｼｯｸE"/>
                <a:cs typeface="HGPｺﾞｼｯｸE"/>
              </a:rPr>
              <a:t>履</a:t>
            </a:r>
            <a:r>
              <a:rPr sz="1850" spc="-10" dirty="0">
                <a:solidFill>
                  <a:srgbClr val="FFFFFF"/>
                </a:solidFill>
                <a:latin typeface="HGPｺﾞｼｯｸE"/>
                <a:cs typeface="HGPｺﾞｼｯｸE"/>
              </a:rPr>
              <a:t>歴</a:t>
            </a:r>
            <a:r>
              <a:rPr sz="1850" dirty="0">
                <a:solidFill>
                  <a:srgbClr val="FFFFFF"/>
                </a:solidFill>
                <a:latin typeface="HGPｺﾞｼｯｸE"/>
                <a:cs typeface="HGPｺﾞｼｯｸE"/>
              </a:rPr>
              <a:t>の</a:t>
            </a:r>
            <a:r>
              <a:rPr sz="1850" spc="10" dirty="0">
                <a:solidFill>
                  <a:srgbClr val="FFFFFF"/>
                </a:solidFill>
                <a:latin typeface="HGPｺﾞｼｯｸE"/>
                <a:cs typeface="HGPｺﾞｼｯｸE"/>
              </a:rPr>
              <a:t>確</a:t>
            </a:r>
            <a:r>
              <a:rPr sz="1850" spc="-10" dirty="0">
                <a:solidFill>
                  <a:srgbClr val="FFFFFF"/>
                </a:solidFill>
                <a:latin typeface="HGPｺﾞｼｯｸE"/>
                <a:cs typeface="HGPｺﾞｼｯｸE"/>
              </a:rPr>
              <a:t>認</a:t>
            </a:r>
            <a:endParaRPr sz="1850" dirty="0">
              <a:latin typeface="HGPｺﾞｼｯｸE"/>
              <a:cs typeface="HGPｺﾞｼｯｸ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1700" y="5773346"/>
            <a:ext cx="3265804" cy="296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30" dirty="0" err="1">
                <a:solidFill>
                  <a:srgbClr val="FFFFFF"/>
                </a:solidFill>
                <a:latin typeface="HGPｺﾞｼｯｸE"/>
                <a:cs typeface="HGPｺﾞｼｯｸE"/>
              </a:rPr>
              <a:t>経</a:t>
            </a:r>
            <a:r>
              <a:rPr sz="1850" spc="25" dirty="0" err="1">
                <a:solidFill>
                  <a:srgbClr val="FFFFFF"/>
                </a:solidFill>
                <a:latin typeface="HGPｺﾞｼｯｸE"/>
                <a:cs typeface="HGPｺﾞｼｯｸE"/>
              </a:rPr>
              <a:t>験</a:t>
            </a:r>
            <a:r>
              <a:rPr sz="1850" spc="-35" dirty="0" err="1">
                <a:solidFill>
                  <a:srgbClr val="FFFFFF"/>
                </a:solidFill>
                <a:latin typeface="HGPｺﾞｼｯｸE"/>
                <a:cs typeface="HGPｺﾞｼｯｸE"/>
              </a:rPr>
              <a:t>症</a:t>
            </a:r>
            <a:r>
              <a:rPr sz="1850" spc="25" dirty="0" err="1">
                <a:solidFill>
                  <a:srgbClr val="FFFFFF"/>
                </a:solidFill>
                <a:latin typeface="HGPｺﾞｼｯｸE"/>
                <a:cs typeface="HGPｺﾞｼｯｸE"/>
              </a:rPr>
              <a:t>候</a:t>
            </a:r>
            <a:r>
              <a:rPr sz="1850" spc="-130" dirty="0" smtClean="0">
                <a:solidFill>
                  <a:srgbClr val="FFFFFF"/>
                </a:solidFill>
                <a:latin typeface="HGPｺﾞｼｯｸE"/>
                <a:cs typeface="HGPｺﾞｼｯｸE"/>
              </a:rPr>
              <a:t>／</a:t>
            </a:r>
            <a:r>
              <a:rPr lang="ja-JP" altLang="en-US" sz="1850" spc="-5" dirty="0" smtClean="0">
                <a:solidFill>
                  <a:srgbClr val="FFFFFF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  <a:cs typeface="HGPｺﾞｼｯｸE"/>
              </a:rPr>
              <a:t>疾病・病態</a:t>
            </a:r>
            <a:r>
              <a:rPr sz="1850" spc="-40" dirty="0" err="1" smtClean="0">
                <a:solidFill>
                  <a:srgbClr val="FFFFFF"/>
                </a:solidFill>
                <a:latin typeface="HGPｺﾞｼｯｸE"/>
                <a:cs typeface="HGPｺﾞｼｯｸE"/>
              </a:rPr>
              <a:t>の</a:t>
            </a:r>
            <a:r>
              <a:rPr sz="1850" spc="-20" dirty="0" err="1" smtClean="0">
                <a:solidFill>
                  <a:srgbClr val="FFFFFF"/>
                </a:solidFill>
                <a:latin typeface="HGPｺﾞｼｯｸE"/>
                <a:cs typeface="HGPｺﾞｼｯｸE"/>
              </a:rPr>
              <a:t>記</a:t>
            </a:r>
            <a:r>
              <a:rPr sz="1850" spc="-10" dirty="0" err="1" smtClean="0">
                <a:solidFill>
                  <a:srgbClr val="FFFFFF"/>
                </a:solidFill>
                <a:latin typeface="HGPｺﾞｼｯｸE"/>
                <a:cs typeface="HGPｺﾞｼｯｸE"/>
              </a:rPr>
              <a:t>録</a:t>
            </a:r>
            <a:endParaRPr sz="1850" dirty="0">
              <a:latin typeface="HGPｺﾞｼｯｸE"/>
              <a:cs typeface="HGPｺﾞｼｯｸ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1700" y="6232454"/>
            <a:ext cx="2853055" cy="306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dirty="0">
                <a:solidFill>
                  <a:srgbClr val="FFFFFF"/>
                </a:solidFill>
                <a:latin typeface="HGPｺﾞｼｯｸE"/>
                <a:cs typeface="HGPｺﾞｼｯｸE"/>
              </a:rPr>
              <a:t>mini-CEX/DOPS/CbDの</a:t>
            </a:r>
            <a:r>
              <a:rPr sz="1850" spc="-35" dirty="0">
                <a:solidFill>
                  <a:srgbClr val="FFFFFF"/>
                </a:solidFill>
                <a:latin typeface="HGPｺﾞｼｯｸE"/>
                <a:cs typeface="HGPｺﾞｼｯｸE"/>
              </a:rPr>
              <a:t>参</a:t>
            </a:r>
            <a:r>
              <a:rPr sz="1850" spc="-10" dirty="0">
                <a:solidFill>
                  <a:srgbClr val="FFFFFF"/>
                </a:solidFill>
                <a:latin typeface="HGPｺﾞｼｯｸE"/>
                <a:cs typeface="HGPｺﾞｼｯｸE"/>
              </a:rPr>
              <a:t>照</a:t>
            </a:r>
            <a:endParaRPr sz="1850">
              <a:latin typeface="HGPｺﾞｼｯｸE"/>
              <a:cs typeface="HGPｺﾞｼｯｸ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1700" y="6691562"/>
            <a:ext cx="2559050" cy="306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25" dirty="0">
                <a:solidFill>
                  <a:srgbClr val="FFFFFF"/>
                </a:solidFill>
                <a:latin typeface="HGPｺﾞｼｯｸE"/>
                <a:cs typeface="HGPｺﾞｼｯｸE"/>
              </a:rPr>
              <a:t>そ</a:t>
            </a:r>
            <a:r>
              <a:rPr sz="1850" spc="10" dirty="0">
                <a:solidFill>
                  <a:srgbClr val="FFFFFF"/>
                </a:solidFill>
                <a:latin typeface="HGPｺﾞｼｯｸE"/>
                <a:cs typeface="HGPｺﾞｼｯｸE"/>
              </a:rPr>
              <a:t>の</a:t>
            </a:r>
            <a:r>
              <a:rPr sz="1850" spc="-35" dirty="0">
                <a:solidFill>
                  <a:srgbClr val="FFFFFF"/>
                </a:solidFill>
                <a:latin typeface="HGPｺﾞｼｯｸE"/>
                <a:cs typeface="HGPｺﾞｼｯｸE"/>
              </a:rPr>
              <a:t>他</a:t>
            </a:r>
            <a:r>
              <a:rPr sz="1850" dirty="0">
                <a:solidFill>
                  <a:srgbClr val="FFFFFF"/>
                </a:solidFill>
                <a:latin typeface="HGPｺﾞｼｯｸE"/>
                <a:cs typeface="HGPｺﾞｼｯｸE"/>
              </a:rPr>
              <a:t>の</a:t>
            </a:r>
            <a:r>
              <a:rPr sz="1850" spc="40" dirty="0">
                <a:solidFill>
                  <a:srgbClr val="FFFFFF"/>
                </a:solidFill>
                <a:latin typeface="HGPｺﾞｼｯｸE"/>
                <a:cs typeface="HGPｺﾞｼｯｸE"/>
              </a:rPr>
              <a:t>研</a:t>
            </a:r>
            <a:r>
              <a:rPr sz="1850" spc="-35" dirty="0">
                <a:solidFill>
                  <a:srgbClr val="FFFFFF"/>
                </a:solidFill>
                <a:latin typeface="HGPｺﾞｼｯｸE"/>
                <a:cs typeface="HGPｺﾞｼｯｸE"/>
              </a:rPr>
              <a:t>修</a:t>
            </a:r>
            <a:r>
              <a:rPr sz="1850" spc="-20" dirty="0">
                <a:solidFill>
                  <a:srgbClr val="FFFFFF"/>
                </a:solidFill>
                <a:latin typeface="HGPｺﾞｼｯｸE"/>
                <a:cs typeface="HGPｺﾞｼｯｸE"/>
              </a:rPr>
              <a:t>活</a:t>
            </a:r>
            <a:r>
              <a:rPr sz="1850" spc="-35" dirty="0">
                <a:solidFill>
                  <a:srgbClr val="FFFFFF"/>
                </a:solidFill>
                <a:latin typeface="HGPｺﾞｼｯｸE"/>
                <a:cs typeface="HGPｺﾞｼｯｸE"/>
              </a:rPr>
              <a:t>動</a:t>
            </a:r>
            <a:r>
              <a:rPr sz="1850" spc="-40" dirty="0">
                <a:solidFill>
                  <a:srgbClr val="FFFFFF"/>
                </a:solidFill>
                <a:latin typeface="HGPｺﾞｼｯｸE"/>
                <a:cs typeface="HGPｺﾞｼｯｸE"/>
              </a:rPr>
              <a:t>の</a:t>
            </a:r>
            <a:r>
              <a:rPr sz="1850" spc="-20" dirty="0">
                <a:solidFill>
                  <a:srgbClr val="FFFFFF"/>
                </a:solidFill>
                <a:latin typeface="HGPｺﾞｼｯｸE"/>
                <a:cs typeface="HGPｺﾞｼｯｸE"/>
              </a:rPr>
              <a:t>記</a:t>
            </a:r>
            <a:r>
              <a:rPr sz="1850" spc="-10" dirty="0">
                <a:solidFill>
                  <a:srgbClr val="FFFFFF"/>
                </a:solidFill>
                <a:latin typeface="HGPｺﾞｼｯｸE"/>
                <a:cs typeface="HGPｺﾞｼｯｸE"/>
              </a:rPr>
              <a:t>録</a:t>
            </a:r>
            <a:endParaRPr sz="1850">
              <a:latin typeface="HGPｺﾞｼｯｸE"/>
              <a:cs typeface="HGPｺﾞｼｯｸ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1700" y="7150671"/>
            <a:ext cx="1778000" cy="306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85" dirty="0">
                <a:solidFill>
                  <a:srgbClr val="FFFFFF"/>
                </a:solidFill>
                <a:latin typeface="HGPｺﾞｼｯｸE"/>
                <a:cs typeface="HGPｺﾞｼｯｸE"/>
              </a:rPr>
              <a:t>フ</a:t>
            </a:r>
            <a:r>
              <a:rPr sz="1850" spc="-70" dirty="0">
                <a:solidFill>
                  <a:srgbClr val="FFFFFF"/>
                </a:solidFill>
                <a:latin typeface="HGPｺﾞｼｯｸE"/>
                <a:cs typeface="HGPｺﾞｼｯｸE"/>
              </a:rPr>
              <a:t>ィ</a:t>
            </a:r>
            <a:r>
              <a:rPr sz="1850" spc="-15" dirty="0">
                <a:solidFill>
                  <a:srgbClr val="FFFFFF"/>
                </a:solidFill>
                <a:latin typeface="HGPｺﾞｼｯｸE"/>
                <a:cs typeface="HGPｺﾞｼｯｸE"/>
              </a:rPr>
              <a:t>ー</a:t>
            </a:r>
            <a:r>
              <a:rPr sz="1850" spc="-204" dirty="0">
                <a:solidFill>
                  <a:srgbClr val="FFFFFF"/>
                </a:solidFill>
                <a:latin typeface="HGPｺﾞｼｯｸE"/>
                <a:cs typeface="HGPｺﾞｼｯｸE"/>
              </a:rPr>
              <a:t>ド</a:t>
            </a:r>
            <a:r>
              <a:rPr sz="1850" spc="-130" dirty="0">
                <a:solidFill>
                  <a:srgbClr val="FFFFFF"/>
                </a:solidFill>
                <a:latin typeface="HGPｺﾞｼｯｸE"/>
                <a:cs typeface="HGPｺﾞｼｯｸE"/>
              </a:rPr>
              <a:t>バ</a:t>
            </a:r>
            <a:r>
              <a:rPr sz="1850" spc="-40" dirty="0">
                <a:solidFill>
                  <a:srgbClr val="FFFFFF"/>
                </a:solidFill>
                <a:latin typeface="HGPｺﾞｼｯｸE"/>
                <a:cs typeface="HGPｺﾞｼｯｸE"/>
              </a:rPr>
              <a:t>ック</a:t>
            </a:r>
            <a:r>
              <a:rPr sz="1850" spc="-35" dirty="0">
                <a:solidFill>
                  <a:srgbClr val="FFFFFF"/>
                </a:solidFill>
                <a:latin typeface="HGPｺﾞｼｯｸE"/>
                <a:cs typeface="HGPｺﾞｼｯｸE"/>
              </a:rPr>
              <a:t>参</a:t>
            </a:r>
            <a:r>
              <a:rPr sz="1850" spc="-10" dirty="0">
                <a:solidFill>
                  <a:srgbClr val="FFFFFF"/>
                </a:solidFill>
                <a:latin typeface="HGPｺﾞｼｯｸE"/>
                <a:cs typeface="HGPｺﾞｼｯｸE"/>
              </a:rPr>
              <a:t>照</a:t>
            </a:r>
            <a:endParaRPr sz="1850">
              <a:latin typeface="HGPｺﾞｼｯｸE"/>
              <a:cs typeface="HGPｺﾞｼｯｸ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1700" y="7609778"/>
            <a:ext cx="2600325" cy="306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10" dirty="0" err="1" smtClean="0">
                <a:solidFill>
                  <a:srgbClr val="FFFFFF"/>
                </a:solidFill>
                <a:latin typeface="HGPｺﾞｼｯｸE"/>
                <a:cs typeface="HGPｺﾞｼｯｸE"/>
              </a:rPr>
              <a:t>一</a:t>
            </a:r>
            <a:r>
              <a:rPr sz="1850" spc="-20" dirty="0" err="1" smtClean="0">
                <a:solidFill>
                  <a:srgbClr val="FFFFFF"/>
                </a:solidFill>
                <a:latin typeface="HGPｺﾞｼｯｸE"/>
                <a:cs typeface="HGPｺﾞｼｯｸE"/>
              </a:rPr>
              <a:t>般</a:t>
            </a:r>
            <a:r>
              <a:rPr sz="1850" spc="-45" dirty="0" err="1" smtClean="0">
                <a:solidFill>
                  <a:srgbClr val="FFFFFF"/>
                </a:solidFill>
                <a:latin typeface="HGPｺﾞｼｯｸE"/>
                <a:cs typeface="HGPｺﾞｼｯｸE"/>
              </a:rPr>
              <a:t>外</a:t>
            </a:r>
            <a:r>
              <a:rPr sz="1850" spc="5" dirty="0" err="1" smtClean="0">
                <a:solidFill>
                  <a:srgbClr val="FFFFFF"/>
                </a:solidFill>
                <a:latin typeface="HGPｺﾞｼｯｸE"/>
                <a:cs typeface="HGPｺﾞｼｯｸE"/>
              </a:rPr>
              <a:t>来</a:t>
            </a:r>
            <a:r>
              <a:rPr sz="1850" spc="40" dirty="0" err="1" smtClean="0">
                <a:solidFill>
                  <a:srgbClr val="FFFFFF"/>
                </a:solidFill>
                <a:latin typeface="HGPｺﾞｼｯｸE"/>
                <a:cs typeface="HGPｺﾞｼｯｸE"/>
              </a:rPr>
              <a:t>研</a:t>
            </a:r>
            <a:r>
              <a:rPr sz="1850" spc="15" dirty="0" err="1" smtClean="0">
                <a:solidFill>
                  <a:srgbClr val="FFFFFF"/>
                </a:solidFill>
                <a:latin typeface="HGPｺﾞｼｯｸE"/>
                <a:cs typeface="HGPｺﾞｼｯｸE"/>
              </a:rPr>
              <a:t>修</a:t>
            </a:r>
            <a:r>
              <a:rPr sz="1850" spc="-40" dirty="0" err="1" smtClean="0">
                <a:solidFill>
                  <a:srgbClr val="FFFFFF"/>
                </a:solidFill>
                <a:latin typeface="HGPｺﾞｼｯｸE"/>
                <a:cs typeface="HGPｺﾞｼｯｸE"/>
              </a:rPr>
              <a:t>の</a:t>
            </a:r>
            <a:r>
              <a:rPr lang="ja-JP" altLang="en-US" sz="1850" spc="10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HGPｺﾞｼｯｸE"/>
              </a:rPr>
              <a:t>参照</a:t>
            </a:r>
            <a:endParaRPr sz="1850" dirty="0">
              <a:latin typeface="HGPｺﾞｼｯｸE" panose="020B0900000000000000" pitchFamily="50" charset="-128"/>
              <a:ea typeface="HGPｺﾞｼｯｸE" panose="020B0900000000000000" pitchFamily="50" charset="-128"/>
              <a:cs typeface="HGPｺﾞｼｯｸE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59700" y="868544"/>
            <a:ext cx="4813300" cy="4470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35" dirty="0"/>
              <a:t>「指導医</a:t>
            </a:r>
            <a:r>
              <a:rPr spc="-1345" dirty="0"/>
              <a:t>」</a:t>
            </a:r>
            <a:r>
              <a:rPr spc="35" dirty="0"/>
              <a:t>メニューの操作方法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21862" y="1945061"/>
            <a:ext cx="2437130" cy="4470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50" spc="5" dirty="0">
                <a:solidFill>
                  <a:srgbClr val="FFFFFF"/>
                </a:solidFill>
                <a:latin typeface="ＭＳ ゴシック"/>
                <a:cs typeface="ＭＳ ゴシック"/>
              </a:rPr>
              <a:t>C</a:t>
            </a:r>
            <a:r>
              <a:rPr sz="2750" spc="-260" dirty="0">
                <a:solidFill>
                  <a:srgbClr val="FFFFFF"/>
                </a:solidFill>
                <a:latin typeface="ＭＳ ゴシック"/>
                <a:cs typeface="ＭＳ ゴシック"/>
              </a:rPr>
              <a:t> </a:t>
            </a:r>
            <a:r>
              <a:rPr sz="2750" spc="5" dirty="0">
                <a:solidFill>
                  <a:srgbClr val="FFFFFF"/>
                </a:solidFill>
                <a:latin typeface="ＭＳ ゴシック"/>
                <a:cs typeface="ＭＳ ゴシック"/>
              </a:rPr>
              <a:t>O</a:t>
            </a:r>
            <a:r>
              <a:rPr sz="2750" spc="-254" dirty="0">
                <a:solidFill>
                  <a:srgbClr val="FFFFFF"/>
                </a:solidFill>
                <a:latin typeface="ＭＳ ゴシック"/>
                <a:cs typeface="ＭＳ ゴシック"/>
              </a:rPr>
              <a:t> </a:t>
            </a:r>
            <a:r>
              <a:rPr sz="2750" spc="5" dirty="0">
                <a:solidFill>
                  <a:srgbClr val="FFFFFF"/>
                </a:solidFill>
                <a:latin typeface="ＭＳ ゴシック"/>
                <a:cs typeface="ＭＳ ゴシック"/>
              </a:rPr>
              <a:t>N</a:t>
            </a:r>
            <a:r>
              <a:rPr sz="2750" spc="-260" dirty="0">
                <a:solidFill>
                  <a:srgbClr val="FFFFFF"/>
                </a:solidFill>
                <a:latin typeface="ＭＳ ゴシック"/>
                <a:cs typeface="ＭＳ ゴシック"/>
              </a:rPr>
              <a:t> </a:t>
            </a:r>
            <a:r>
              <a:rPr sz="2750" spc="5" dirty="0">
                <a:solidFill>
                  <a:srgbClr val="FFFFFF"/>
                </a:solidFill>
                <a:latin typeface="ＭＳ ゴシック"/>
                <a:cs typeface="ＭＳ ゴシック"/>
              </a:rPr>
              <a:t>T</a:t>
            </a:r>
            <a:r>
              <a:rPr sz="2750" spc="-254" dirty="0">
                <a:solidFill>
                  <a:srgbClr val="FFFFFF"/>
                </a:solidFill>
                <a:latin typeface="ＭＳ ゴシック"/>
                <a:cs typeface="ＭＳ ゴシック"/>
              </a:rPr>
              <a:t> </a:t>
            </a:r>
            <a:r>
              <a:rPr sz="2750" spc="5" dirty="0">
                <a:solidFill>
                  <a:srgbClr val="FFFFFF"/>
                </a:solidFill>
                <a:latin typeface="ＭＳ ゴシック"/>
                <a:cs typeface="ＭＳ ゴシック"/>
              </a:rPr>
              <a:t>E</a:t>
            </a:r>
            <a:r>
              <a:rPr sz="2750" spc="-254" dirty="0">
                <a:solidFill>
                  <a:srgbClr val="FFFFFF"/>
                </a:solidFill>
                <a:latin typeface="ＭＳ ゴシック"/>
                <a:cs typeface="ＭＳ ゴシック"/>
              </a:rPr>
              <a:t> </a:t>
            </a:r>
            <a:r>
              <a:rPr sz="2750" spc="5" dirty="0">
                <a:solidFill>
                  <a:srgbClr val="FFFFFF"/>
                </a:solidFill>
                <a:latin typeface="ＭＳ ゴシック"/>
                <a:cs typeface="ＭＳ ゴシック"/>
              </a:rPr>
              <a:t>N</a:t>
            </a:r>
            <a:r>
              <a:rPr sz="2750" spc="-260" dirty="0">
                <a:solidFill>
                  <a:srgbClr val="FFFFFF"/>
                </a:solidFill>
                <a:latin typeface="ＭＳ ゴシック"/>
                <a:cs typeface="ＭＳ ゴシック"/>
              </a:rPr>
              <a:t> </a:t>
            </a:r>
            <a:r>
              <a:rPr sz="2750" spc="5" dirty="0">
                <a:solidFill>
                  <a:srgbClr val="FFFFFF"/>
                </a:solidFill>
                <a:latin typeface="ＭＳ ゴシック"/>
                <a:cs typeface="ＭＳ ゴシック"/>
              </a:rPr>
              <a:t>T</a:t>
            </a:r>
            <a:r>
              <a:rPr sz="2750" spc="-254" dirty="0">
                <a:solidFill>
                  <a:srgbClr val="FFFFFF"/>
                </a:solidFill>
                <a:latin typeface="ＭＳ ゴシック"/>
                <a:cs typeface="ＭＳ ゴシック"/>
              </a:rPr>
              <a:t> </a:t>
            </a:r>
            <a:r>
              <a:rPr sz="2750" spc="5" dirty="0">
                <a:solidFill>
                  <a:srgbClr val="FFFFFF"/>
                </a:solidFill>
                <a:latin typeface="ＭＳ ゴシック"/>
                <a:cs typeface="ＭＳ ゴシック"/>
              </a:rPr>
              <a:t>S</a:t>
            </a:r>
            <a:endParaRPr sz="2750">
              <a:latin typeface="ＭＳ ゴシック"/>
              <a:cs typeface="ＭＳ ゴシック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1700" y="2595783"/>
            <a:ext cx="902969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3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〈</a:t>
            </a:r>
            <a:r>
              <a:rPr sz="1000" spc="1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研</a:t>
            </a:r>
            <a:r>
              <a:rPr sz="1000" spc="-1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修</a:t>
            </a:r>
            <a:r>
              <a:rPr sz="1000" spc="-3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医</a:t>
            </a:r>
            <a:r>
              <a:rPr sz="1000" spc="-3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の</a:t>
            </a:r>
            <a:r>
              <a:rPr sz="1000" spc="-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評</a:t>
            </a:r>
            <a:r>
              <a:rPr sz="1000" spc="-1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価</a:t>
            </a:r>
            <a:r>
              <a:rPr sz="1000" spc="-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〉</a:t>
            </a:r>
            <a:endParaRPr sz="1000">
              <a:latin typeface="ＭＳ Ｐゴシック"/>
              <a:cs typeface="ＭＳ Ｐゴシック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1700" y="5072575"/>
            <a:ext cx="103060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3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〈</a:t>
            </a:r>
            <a:r>
              <a:rPr sz="1000" spc="1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研</a:t>
            </a:r>
            <a:r>
              <a:rPr sz="1000" spc="-1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修記</a:t>
            </a:r>
            <a:r>
              <a:rPr sz="1000" spc="-2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録</a:t>
            </a:r>
            <a:r>
              <a:rPr sz="1000" spc="-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の</a:t>
            </a:r>
            <a:r>
              <a:rPr sz="1000" spc="-2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参</a:t>
            </a:r>
            <a:r>
              <a:rPr sz="1000" spc="-1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照〉</a:t>
            </a:r>
            <a:endParaRPr sz="1000">
              <a:latin typeface="ＭＳ Ｐゴシック"/>
              <a:cs typeface="ＭＳ Ｐゴシック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1700" y="8458335"/>
            <a:ext cx="39941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2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〈</a:t>
            </a:r>
            <a:r>
              <a:rPr sz="100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連</a:t>
            </a:r>
            <a:r>
              <a:rPr sz="1000" spc="-5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絡</a:t>
            </a:r>
            <a:r>
              <a:rPr sz="1000" spc="-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〉</a:t>
            </a:r>
            <a:endParaRPr sz="1000">
              <a:latin typeface="ＭＳ Ｐゴシック"/>
              <a:cs typeface="ＭＳ Ｐゴシック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1700" y="8720397"/>
            <a:ext cx="4651300" cy="296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40" dirty="0">
                <a:solidFill>
                  <a:srgbClr val="FFFFFF"/>
                </a:solidFill>
                <a:latin typeface="HGPｺﾞｼｯｸE"/>
                <a:cs typeface="HGPｺﾞｼｯｸE"/>
              </a:rPr>
              <a:t>研</a:t>
            </a:r>
            <a:r>
              <a:rPr sz="1850" spc="-10" dirty="0">
                <a:solidFill>
                  <a:srgbClr val="FFFFFF"/>
                </a:solidFill>
                <a:latin typeface="HGPｺﾞｼｯｸE"/>
                <a:cs typeface="HGPｺﾞｼｯｸE"/>
              </a:rPr>
              <a:t>修</a:t>
            </a:r>
            <a:r>
              <a:rPr sz="1850" spc="-45" dirty="0">
                <a:solidFill>
                  <a:srgbClr val="FFFFFF"/>
                </a:solidFill>
                <a:latin typeface="HGPｺﾞｼｯｸE"/>
                <a:cs typeface="HGPｺﾞｼｯｸE"/>
              </a:rPr>
              <a:t>医</a:t>
            </a:r>
            <a:r>
              <a:rPr sz="1850" spc="-25" dirty="0">
                <a:solidFill>
                  <a:srgbClr val="FFFFFF"/>
                </a:solidFill>
                <a:latin typeface="HGPｺﾞｼｯｸE"/>
                <a:cs typeface="HGPｺﾞｼｯｸE"/>
              </a:rPr>
              <a:t>への</a:t>
            </a:r>
            <a:r>
              <a:rPr sz="1850" spc="-50" dirty="0">
                <a:solidFill>
                  <a:srgbClr val="FFFFFF"/>
                </a:solidFill>
                <a:latin typeface="HGPｺﾞｼｯｸE"/>
                <a:cs typeface="HGPｺﾞｼｯｸE"/>
              </a:rPr>
              <a:t>コ</a:t>
            </a:r>
            <a:r>
              <a:rPr sz="1850" spc="-110" dirty="0">
                <a:solidFill>
                  <a:srgbClr val="FFFFFF"/>
                </a:solidFill>
                <a:latin typeface="HGPｺﾞｼｯｸE"/>
                <a:cs typeface="HGPｺﾞｼｯｸE"/>
              </a:rPr>
              <a:t>メ</a:t>
            </a:r>
            <a:r>
              <a:rPr sz="1850" spc="-65" dirty="0">
                <a:solidFill>
                  <a:srgbClr val="FFFFFF"/>
                </a:solidFill>
                <a:latin typeface="HGPｺﾞｼｯｸE"/>
                <a:cs typeface="HGPｺﾞｼｯｸE"/>
              </a:rPr>
              <a:t>ン</a:t>
            </a:r>
            <a:r>
              <a:rPr sz="1850" spc="-5" dirty="0">
                <a:solidFill>
                  <a:srgbClr val="FFFFFF"/>
                </a:solidFill>
                <a:latin typeface="HGPｺﾞｼｯｸE"/>
                <a:cs typeface="HGPｺﾞｼｯｸE"/>
              </a:rPr>
              <a:t>ト</a:t>
            </a:r>
            <a:r>
              <a:rPr sz="1850" spc="-250" dirty="0">
                <a:solidFill>
                  <a:srgbClr val="FFFFFF"/>
                </a:solidFill>
                <a:latin typeface="HGPｺﾞｼｯｸE"/>
                <a:cs typeface="HGPｺﾞｼｯｸE"/>
              </a:rPr>
              <a:t> </a:t>
            </a:r>
            <a:r>
              <a:rPr sz="1850" spc="-5" dirty="0">
                <a:solidFill>
                  <a:srgbClr val="FFFFFF"/>
                </a:solidFill>
                <a:latin typeface="HGPｺﾞｼｯｸE"/>
                <a:cs typeface="HGPｺﾞｼｯｸE"/>
              </a:rPr>
              <a:t>・</a:t>
            </a:r>
            <a:r>
              <a:rPr sz="1850" spc="-254" dirty="0">
                <a:solidFill>
                  <a:srgbClr val="FFFFFF"/>
                </a:solidFill>
                <a:latin typeface="HGPｺﾞｼｯｸE"/>
                <a:cs typeface="HGPｺﾞｼｯｸE"/>
              </a:rPr>
              <a:t> </a:t>
            </a:r>
            <a:r>
              <a:rPr sz="1850" dirty="0">
                <a:solidFill>
                  <a:srgbClr val="FFFFFF"/>
                </a:solidFill>
                <a:latin typeface="HGPｺﾞｼｯｸE"/>
                <a:cs typeface="HGPｺﾞｼｯｸE"/>
              </a:rPr>
              <a:t>指</a:t>
            </a:r>
            <a:r>
              <a:rPr sz="1850" spc="-35" dirty="0">
                <a:solidFill>
                  <a:srgbClr val="FFFFFF"/>
                </a:solidFill>
                <a:latin typeface="HGPｺﾞｼｯｸE"/>
                <a:cs typeface="HGPｺﾞｼｯｸE"/>
              </a:rPr>
              <a:t>導医</a:t>
            </a:r>
            <a:r>
              <a:rPr sz="1850" spc="-80" dirty="0">
                <a:solidFill>
                  <a:srgbClr val="FFFFFF"/>
                </a:solidFill>
                <a:latin typeface="HGPｺﾞｼｯｸE"/>
                <a:cs typeface="HGPｺﾞｼｯｸE"/>
              </a:rPr>
              <a:t>間</a:t>
            </a:r>
            <a:r>
              <a:rPr sz="1850" spc="-100" dirty="0">
                <a:solidFill>
                  <a:srgbClr val="FFFFFF"/>
                </a:solidFill>
                <a:latin typeface="HGPｺﾞｼｯｸE"/>
                <a:cs typeface="HGPｺﾞｼｯｸE"/>
              </a:rPr>
              <a:t>申</a:t>
            </a:r>
            <a:r>
              <a:rPr sz="1850" spc="-45" dirty="0">
                <a:solidFill>
                  <a:srgbClr val="FFFFFF"/>
                </a:solidFill>
                <a:latin typeface="HGPｺﾞｼｯｸE"/>
                <a:cs typeface="HGPｺﾞｼｯｸE"/>
              </a:rPr>
              <a:t>し</a:t>
            </a:r>
            <a:r>
              <a:rPr sz="1850" spc="-60" dirty="0">
                <a:solidFill>
                  <a:srgbClr val="FFFFFF"/>
                </a:solidFill>
                <a:latin typeface="HGPｺﾞｼｯｸE"/>
                <a:cs typeface="HGPｺﾞｼｯｸE"/>
              </a:rPr>
              <a:t>送</a:t>
            </a:r>
            <a:r>
              <a:rPr sz="1850" spc="-10" dirty="0">
                <a:solidFill>
                  <a:srgbClr val="FFFFFF"/>
                </a:solidFill>
                <a:latin typeface="HGPｺﾞｼｯｸE"/>
                <a:cs typeface="HGPｺﾞｼｯｸE"/>
              </a:rPr>
              <a:t>り</a:t>
            </a:r>
            <a:endParaRPr sz="1850" dirty="0">
              <a:latin typeface="HGPｺﾞｼｯｸE"/>
              <a:cs typeface="HGPｺﾞｼｯｸ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1700" y="9179505"/>
            <a:ext cx="3970950" cy="296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40" dirty="0">
                <a:solidFill>
                  <a:srgbClr val="FFFFFF"/>
                </a:solidFill>
                <a:latin typeface="HGPｺﾞｼｯｸE"/>
                <a:cs typeface="HGPｺﾞｼｯｸE"/>
              </a:rPr>
              <a:t>研</a:t>
            </a:r>
            <a:r>
              <a:rPr sz="1850" spc="-20" dirty="0">
                <a:solidFill>
                  <a:srgbClr val="FFFFFF"/>
                </a:solidFill>
                <a:latin typeface="HGPｺﾞｼｯｸE"/>
                <a:cs typeface="HGPｺﾞｼｯｸE"/>
              </a:rPr>
              <a:t>修</a:t>
            </a:r>
            <a:r>
              <a:rPr sz="1850" spc="-25" dirty="0">
                <a:solidFill>
                  <a:srgbClr val="FFFFFF"/>
                </a:solidFill>
                <a:latin typeface="HGPｺﾞｼｯｸE"/>
                <a:cs typeface="HGPｺﾞｼｯｸE"/>
              </a:rPr>
              <a:t>プ</a:t>
            </a:r>
            <a:r>
              <a:rPr sz="1850" spc="-50" dirty="0">
                <a:solidFill>
                  <a:srgbClr val="FFFFFF"/>
                </a:solidFill>
                <a:latin typeface="HGPｺﾞｼｯｸE"/>
                <a:cs typeface="HGPｺﾞｼｯｸE"/>
              </a:rPr>
              <a:t>ロ</a:t>
            </a:r>
            <a:r>
              <a:rPr sz="1850" spc="-40" dirty="0">
                <a:solidFill>
                  <a:srgbClr val="FFFFFF"/>
                </a:solidFill>
                <a:latin typeface="HGPｺﾞｼｯｸE"/>
                <a:cs typeface="HGPｺﾞｼｯｸE"/>
              </a:rPr>
              <a:t>グ</a:t>
            </a:r>
            <a:r>
              <a:rPr sz="1850" spc="-125" dirty="0">
                <a:solidFill>
                  <a:srgbClr val="FFFFFF"/>
                </a:solidFill>
                <a:latin typeface="HGPｺﾞｼｯｸE"/>
                <a:cs typeface="HGPｺﾞｼｯｸE"/>
              </a:rPr>
              <a:t>ラ</a:t>
            </a:r>
            <a:r>
              <a:rPr sz="1850" spc="-150" dirty="0">
                <a:solidFill>
                  <a:srgbClr val="FFFFFF"/>
                </a:solidFill>
                <a:latin typeface="HGPｺﾞｼｯｸE"/>
                <a:cs typeface="HGPｺﾞｼｯｸE"/>
              </a:rPr>
              <a:t>ム</a:t>
            </a:r>
            <a:r>
              <a:rPr sz="1850" spc="-25" dirty="0">
                <a:solidFill>
                  <a:srgbClr val="FFFFFF"/>
                </a:solidFill>
                <a:latin typeface="HGPｺﾞｼｯｸE"/>
                <a:cs typeface="HGPｺﾞｼｯｸE"/>
              </a:rPr>
              <a:t>へ</a:t>
            </a:r>
            <a:r>
              <a:rPr sz="1850" spc="-40" dirty="0">
                <a:solidFill>
                  <a:srgbClr val="FFFFFF"/>
                </a:solidFill>
                <a:latin typeface="HGPｺﾞｼｯｸE"/>
                <a:cs typeface="HGPｺﾞｼｯｸE"/>
              </a:rPr>
              <a:t>の</a:t>
            </a:r>
            <a:r>
              <a:rPr sz="1850" spc="-85" dirty="0">
                <a:solidFill>
                  <a:srgbClr val="FFFFFF"/>
                </a:solidFill>
                <a:latin typeface="HGPｺﾞｼｯｸE"/>
                <a:cs typeface="HGPｺﾞｼｯｸE"/>
              </a:rPr>
              <a:t>フ</a:t>
            </a:r>
            <a:r>
              <a:rPr sz="1850" spc="-70" dirty="0">
                <a:solidFill>
                  <a:srgbClr val="FFFFFF"/>
                </a:solidFill>
                <a:latin typeface="HGPｺﾞｼｯｸE"/>
                <a:cs typeface="HGPｺﾞｼｯｸE"/>
              </a:rPr>
              <a:t>ィ</a:t>
            </a:r>
            <a:r>
              <a:rPr sz="1850" spc="-15" dirty="0">
                <a:solidFill>
                  <a:srgbClr val="FFFFFF"/>
                </a:solidFill>
                <a:latin typeface="HGPｺﾞｼｯｸE"/>
                <a:cs typeface="HGPｺﾞｼｯｸE"/>
              </a:rPr>
              <a:t>ー</a:t>
            </a:r>
            <a:r>
              <a:rPr sz="1850" spc="-204" dirty="0">
                <a:solidFill>
                  <a:srgbClr val="FFFFFF"/>
                </a:solidFill>
                <a:latin typeface="HGPｺﾞｼｯｸE"/>
                <a:cs typeface="HGPｺﾞｼｯｸE"/>
              </a:rPr>
              <a:t>ド</a:t>
            </a:r>
            <a:r>
              <a:rPr sz="1850" spc="-130" dirty="0">
                <a:solidFill>
                  <a:srgbClr val="FFFFFF"/>
                </a:solidFill>
                <a:latin typeface="HGPｺﾞｼｯｸE"/>
                <a:cs typeface="HGPｺﾞｼｯｸE"/>
              </a:rPr>
              <a:t>バ</a:t>
            </a:r>
            <a:r>
              <a:rPr sz="1850" spc="-40" dirty="0">
                <a:solidFill>
                  <a:srgbClr val="FFFFFF"/>
                </a:solidFill>
                <a:latin typeface="HGPｺﾞｼｯｸE"/>
                <a:cs typeface="HGPｺﾞｼｯｸE"/>
              </a:rPr>
              <a:t>ッ</a:t>
            </a:r>
            <a:r>
              <a:rPr sz="1850" spc="-10" dirty="0">
                <a:solidFill>
                  <a:srgbClr val="FFFFFF"/>
                </a:solidFill>
                <a:latin typeface="HGPｺﾞｼｯｸE"/>
                <a:cs typeface="HGPｺﾞｼｯｸE"/>
              </a:rPr>
              <a:t>ク</a:t>
            </a:r>
            <a:endParaRPr sz="1850" dirty="0">
              <a:latin typeface="HGPｺﾞｼｯｸE"/>
              <a:cs typeface="HGPｺﾞｼｯｸ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07786" y="2875595"/>
            <a:ext cx="13081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2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07786" y="3334676"/>
            <a:ext cx="13081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2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07786" y="3793757"/>
            <a:ext cx="13081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2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4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07786" y="4252839"/>
            <a:ext cx="13081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2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4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08184" y="8753688"/>
            <a:ext cx="22479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2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4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13853" y="9212769"/>
            <a:ext cx="21336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70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4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07597" y="5347338"/>
            <a:ext cx="13081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2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4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08184" y="5806420"/>
            <a:ext cx="22479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2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11208" y="6265501"/>
            <a:ext cx="21844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50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4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11397" y="6724582"/>
            <a:ext cx="217804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55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4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10451" y="7183663"/>
            <a:ext cx="219710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45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14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10074" y="7642745"/>
            <a:ext cx="220979" cy="25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40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4402" y="651599"/>
            <a:ext cx="6091555" cy="615315"/>
          </a:xfrm>
          <a:custGeom>
            <a:avLst/>
            <a:gdLst/>
            <a:ahLst/>
            <a:cxnLst/>
            <a:rect l="l" t="t" r="r" b="b"/>
            <a:pathLst>
              <a:path w="6091555" h="615315">
                <a:moveTo>
                  <a:pt x="6091199" y="0"/>
                </a:moveTo>
                <a:lnTo>
                  <a:pt x="0" y="0"/>
                </a:lnTo>
                <a:lnTo>
                  <a:pt x="0" y="614705"/>
                </a:lnTo>
                <a:lnTo>
                  <a:pt x="6091199" y="614705"/>
                </a:lnTo>
                <a:lnTo>
                  <a:pt x="6091199" y="0"/>
                </a:lnTo>
                <a:close/>
              </a:path>
            </a:pathLst>
          </a:custGeom>
          <a:solidFill>
            <a:srgbClr val="469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62298" y="4561653"/>
            <a:ext cx="2692826" cy="5540396"/>
            <a:chOff x="762298" y="4561653"/>
            <a:chExt cx="2692826" cy="5540396"/>
          </a:xfrm>
        </p:grpSpPr>
        <p:sp>
          <p:nvSpPr>
            <p:cNvPr id="4" name="object 4"/>
            <p:cNvSpPr/>
            <p:nvPr/>
          </p:nvSpPr>
          <p:spPr>
            <a:xfrm>
              <a:off x="774001" y="4653003"/>
              <a:ext cx="1273467" cy="54490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298" y="4561653"/>
              <a:ext cx="1298575" cy="4216400"/>
            </a:xfrm>
            <a:custGeom>
              <a:avLst/>
              <a:gdLst/>
              <a:ahLst/>
              <a:cxnLst/>
              <a:rect l="l" t="t" r="r" b="b"/>
              <a:pathLst>
                <a:path w="1298575" h="4216400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4108056"/>
                  </a:lnTo>
                  <a:lnTo>
                    <a:pt x="8486" y="4150089"/>
                  </a:lnTo>
                  <a:lnTo>
                    <a:pt x="31630" y="4184415"/>
                  </a:lnTo>
                  <a:lnTo>
                    <a:pt x="65960" y="4207558"/>
                  </a:lnTo>
                  <a:lnTo>
                    <a:pt x="108000" y="4216044"/>
                  </a:lnTo>
                  <a:lnTo>
                    <a:pt x="1190256" y="4216044"/>
                  </a:lnTo>
                  <a:lnTo>
                    <a:pt x="1232290" y="4207558"/>
                  </a:lnTo>
                  <a:lnTo>
                    <a:pt x="1266615" y="4184415"/>
                  </a:lnTo>
                  <a:lnTo>
                    <a:pt x="1289758" y="4150089"/>
                  </a:lnTo>
                  <a:lnTo>
                    <a:pt x="1298244" y="4108056"/>
                  </a:lnTo>
                  <a:lnTo>
                    <a:pt x="1298244" y="108000"/>
                  </a:lnTo>
                  <a:lnTo>
                    <a:pt x="1289758" y="65960"/>
                  </a:lnTo>
                  <a:lnTo>
                    <a:pt x="1266615" y="31630"/>
                  </a:lnTo>
                  <a:lnTo>
                    <a:pt x="1232290" y="8486"/>
                  </a:lnTo>
                  <a:lnTo>
                    <a:pt x="1190256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DA2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2298" y="8880304"/>
              <a:ext cx="1298575" cy="1153795"/>
            </a:xfrm>
            <a:custGeom>
              <a:avLst/>
              <a:gdLst/>
              <a:ahLst/>
              <a:cxnLst/>
              <a:rect l="l" t="t" r="r" b="b"/>
              <a:pathLst>
                <a:path w="1298575" h="1153795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045794"/>
                  </a:lnTo>
                  <a:lnTo>
                    <a:pt x="8486" y="1087834"/>
                  </a:lnTo>
                  <a:lnTo>
                    <a:pt x="31630" y="1122164"/>
                  </a:lnTo>
                  <a:lnTo>
                    <a:pt x="65960" y="1145308"/>
                  </a:lnTo>
                  <a:lnTo>
                    <a:pt x="108000" y="1153795"/>
                  </a:lnTo>
                  <a:lnTo>
                    <a:pt x="1190256" y="1153795"/>
                  </a:lnTo>
                  <a:lnTo>
                    <a:pt x="1232290" y="1145308"/>
                  </a:lnTo>
                  <a:lnTo>
                    <a:pt x="1266615" y="1122164"/>
                  </a:lnTo>
                  <a:lnTo>
                    <a:pt x="1289758" y="1087834"/>
                  </a:lnTo>
                  <a:lnTo>
                    <a:pt x="1298244" y="1045794"/>
                  </a:lnTo>
                  <a:lnTo>
                    <a:pt x="1298244" y="108000"/>
                  </a:lnTo>
                  <a:lnTo>
                    <a:pt x="1289758" y="65960"/>
                  </a:lnTo>
                  <a:lnTo>
                    <a:pt x="1266615" y="31630"/>
                  </a:lnTo>
                  <a:lnTo>
                    <a:pt x="1232290" y="8486"/>
                  </a:lnTo>
                  <a:lnTo>
                    <a:pt x="1190256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DA2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33994" y="5490006"/>
              <a:ext cx="1421130" cy="386715"/>
            </a:xfrm>
            <a:custGeom>
              <a:avLst/>
              <a:gdLst/>
              <a:ahLst/>
              <a:cxnLst/>
              <a:rect l="l" t="t" r="r" b="b"/>
              <a:pathLst>
                <a:path w="1421129" h="386714">
                  <a:moveTo>
                    <a:pt x="1420736" y="126898"/>
                  </a:moveTo>
                  <a:lnTo>
                    <a:pt x="1420202" y="126898"/>
                  </a:lnTo>
                  <a:lnTo>
                    <a:pt x="1420202" y="0"/>
                  </a:lnTo>
                  <a:lnTo>
                    <a:pt x="258749" y="0"/>
                  </a:lnTo>
                  <a:lnTo>
                    <a:pt x="258749" y="164668"/>
                  </a:lnTo>
                  <a:lnTo>
                    <a:pt x="0" y="386092"/>
                  </a:lnTo>
                  <a:lnTo>
                    <a:pt x="1420736" y="386092"/>
                  </a:lnTo>
                  <a:lnTo>
                    <a:pt x="1420736" y="126898"/>
                  </a:lnTo>
                  <a:close/>
                </a:path>
              </a:pathLst>
            </a:custGeom>
            <a:solidFill>
              <a:srgbClr val="DA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21700" y="4242658"/>
            <a:ext cx="13411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28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症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例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承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27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/</a:t>
            </a:r>
            <a:r>
              <a:rPr sz="1000" spc="-28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閲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27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endParaRPr sz="1000">
              <a:latin typeface="ＭＳ ゴシック"/>
              <a:cs typeface="ＭＳ ゴシック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19099" y="1782002"/>
            <a:ext cx="3133292" cy="2167520"/>
            <a:chOff x="719099" y="1782002"/>
            <a:chExt cx="3133292" cy="2167520"/>
          </a:xfrm>
        </p:grpSpPr>
        <p:sp>
          <p:nvSpPr>
            <p:cNvPr id="13" name="object 13"/>
            <p:cNvSpPr/>
            <p:nvPr/>
          </p:nvSpPr>
          <p:spPr>
            <a:xfrm>
              <a:off x="746999" y="1782002"/>
              <a:ext cx="1711593" cy="21675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8549" y="2028270"/>
              <a:ext cx="1713230" cy="793750"/>
            </a:xfrm>
            <a:custGeom>
              <a:avLst/>
              <a:gdLst/>
              <a:ahLst/>
              <a:cxnLst/>
              <a:rect l="l" t="t" r="r" b="b"/>
              <a:pathLst>
                <a:path w="1713230" h="793750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685685"/>
                  </a:lnTo>
                  <a:lnTo>
                    <a:pt x="8486" y="727721"/>
                  </a:lnTo>
                  <a:lnTo>
                    <a:pt x="31630" y="762050"/>
                  </a:lnTo>
                  <a:lnTo>
                    <a:pt x="65960" y="785198"/>
                  </a:lnTo>
                  <a:lnTo>
                    <a:pt x="108000" y="793686"/>
                  </a:lnTo>
                  <a:lnTo>
                    <a:pt x="1604695" y="793686"/>
                  </a:lnTo>
                  <a:lnTo>
                    <a:pt x="1646736" y="785198"/>
                  </a:lnTo>
                  <a:lnTo>
                    <a:pt x="1681065" y="762050"/>
                  </a:lnTo>
                  <a:lnTo>
                    <a:pt x="1704210" y="727721"/>
                  </a:lnTo>
                  <a:lnTo>
                    <a:pt x="1712696" y="685685"/>
                  </a:lnTo>
                  <a:lnTo>
                    <a:pt x="1712696" y="108000"/>
                  </a:lnTo>
                  <a:lnTo>
                    <a:pt x="1704210" y="65960"/>
                  </a:lnTo>
                  <a:lnTo>
                    <a:pt x="1681065" y="31630"/>
                  </a:lnTo>
                  <a:lnTo>
                    <a:pt x="1646736" y="8486"/>
                  </a:lnTo>
                  <a:lnTo>
                    <a:pt x="1604695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DA2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9099" y="2922303"/>
              <a:ext cx="1722755" cy="965835"/>
            </a:xfrm>
            <a:custGeom>
              <a:avLst/>
              <a:gdLst/>
              <a:ahLst/>
              <a:cxnLst/>
              <a:rect l="l" t="t" r="r" b="b"/>
              <a:pathLst>
                <a:path w="1722755" h="965835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857694"/>
                  </a:lnTo>
                  <a:lnTo>
                    <a:pt x="8486" y="899735"/>
                  </a:lnTo>
                  <a:lnTo>
                    <a:pt x="31630" y="934064"/>
                  </a:lnTo>
                  <a:lnTo>
                    <a:pt x="65960" y="957208"/>
                  </a:lnTo>
                  <a:lnTo>
                    <a:pt x="108000" y="965695"/>
                  </a:lnTo>
                  <a:lnTo>
                    <a:pt x="1614144" y="965695"/>
                  </a:lnTo>
                  <a:lnTo>
                    <a:pt x="1656185" y="957208"/>
                  </a:lnTo>
                  <a:lnTo>
                    <a:pt x="1690514" y="934064"/>
                  </a:lnTo>
                  <a:lnTo>
                    <a:pt x="1713658" y="899735"/>
                  </a:lnTo>
                  <a:lnTo>
                    <a:pt x="1722145" y="857694"/>
                  </a:lnTo>
                  <a:lnTo>
                    <a:pt x="1722145" y="108000"/>
                  </a:lnTo>
                  <a:lnTo>
                    <a:pt x="1713658" y="65960"/>
                  </a:lnTo>
                  <a:lnTo>
                    <a:pt x="1690514" y="31630"/>
                  </a:lnTo>
                  <a:lnTo>
                    <a:pt x="1656185" y="8486"/>
                  </a:lnTo>
                  <a:lnTo>
                    <a:pt x="1614144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DA2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53299" y="2184303"/>
              <a:ext cx="772795" cy="249554"/>
            </a:xfrm>
            <a:custGeom>
              <a:avLst/>
              <a:gdLst/>
              <a:ahLst/>
              <a:cxnLst/>
              <a:rect l="l" t="t" r="r" b="b"/>
              <a:pathLst>
                <a:path w="772794" h="249555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41300"/>
                  </a:lnTo>
                  <a:lnTo>
                    <a:pt x="8486" y="183340"/>
                  </a:lnTo>
                  <a:lnTo>
                    <a:pt x="31630" y="217670"/>
                  </a:lnTo>
                  <a:lnTo>
                    <a:pt x="65960" y="240814"/>
                  </a:lnTo>
                  <a:lnTo>
                    <a:pt x="108000" y="249301"/>
                  </a:lnTo>
                  <a:lnTo>
                    <a:pt x="664654" y="249301"/>
                  </a:lnTo>
                  <a:lnTo>
                    <a:pt x="706689" y="240814"/>
                  </a:lnTo>
                  <a:lnTo>
                    <a:pt x="741019" y="217670"/>
                  </a:lnTo>
                  <a:lnTo>
                    <a:pt x="764166" y="183340"/>
                  </a:lnTo>
                  <a:lnTo>
                    <a:pt x="772655" y="141300"/>
                  </a:lnTo>
                  <a:lnTo>
                    <a:pt x="772655" y="108000"/>
                  </a:lnTo>
                  <a:lnTo>
                    <a:pt x="764166" y="65960"/>
                  </a:lnTo>
                  <a:lnTo>
                    <a:pt x="741019" y="31630"/>
                  </a:lnTo>
                  <a:lnTo>
                    <a:pt x="706689" y="8486"/>
                  </a:lnTo>
                  <a:lnTo>
                    <a:pt x="664654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006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67260" y="2097002"/>
              <a:ext cx="1180465" cy="259715"/>
            </a:xfrm>
            <a:custGeom>
              <a:avLst/>
              <a:gdLst/>
              <a:ahLst/>
              <a:cxnLst/>
              <a:rect l="l" t="t" r="r" b="b"/>
              <a:pathLst>
                <a:path w="1180464" h="259714">
                  <a:moveTo>
                    <a:pt x="1179995" y="0"/>
                  </a:moveTo>
                  <a:lnTo>
                    <a:pt x="251548" y="0"/>
                  </a:lnTo>
                  <a:lnTo>
                    <a:pt x="0" y="259194"/>
                  </a:lnTo>
                  <a:lnTo>
                    <a:pt x="1179995" y="259194"/>
                  </a:lnTo>
                  <a:lnTo>
                    <a:pt x="1179995" y="0"/>
                  </a:lnTo>
                  <a:close/>
                </a:path>
              </a:pathLst>
            </a:custGeom>
            <a:solidFill>
              <a:srgbClr val="0061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31261" y="2467803"/>
              <a:ext cx="1421130" cy="259715"/>
            </a:xfrm>
            <a:custGeom>
              <a:avLst/>
              <a:gdLst/>
              <a:ahLst/>
              <a:cxnLst/>
              <a:rect l="l" t="t" r="r" b="b"/>
              <a:pathLst>
                <a:path w="1421129" h="259714">
                  <a:moveTo>
                    <a:pt x="1420736" y="0"/>
                  </a:moveTo>
                  <a:lnTo>
                    <a:pt x="302869" y="0"/>
                  </a:lnTo>
                  <a:lnTo>
                    <a:pt x="0" y="259194"/>
                  </a:lnTo>
                  <a:lnTo>
                    <a:pt x="1420736" y="259194"/>
                  </a:lnTo>
                  <a:lnTo>
                    <a:pt x="1420736" y="0"/>
                  </a:lnTo>
                  <a:close/>
                </a:path>
              </a:pathLst>
            </a:custGeom>
            <a:solidFill>
              <a:srgbClr val="DA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21700" y="1523759"/>
            <a:ext cx="13430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30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依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頼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認画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29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endParaRPr sz="1000">
              <a:latin typeface="ＭＳ ゴシック"/>
              <a:cs typeface="ＭＳ ゴシック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10548" y="2140243"/>
            <a:ext cx="1831339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FFFFFF"/>
                </a:solidFill>
                <a:latin typeface="ＭＳ ゴシック"/>
                <a:cs typeface="ＭＳ ゴシック"/>
              </a:rPr>
              <a:t>表</a:t>
            </a:r>
            <a:r>
              <a:rPr sz="900" spc="-10" dirty="0">
                <a:solidFill>
                  <a:srgbClr val="FFFFFF"/>
                </a:solidFill>
                <a:latin typeface="ＭＳ ゴシック"/>
                <a:cs typeface="ＭＳ ゴシック"/>
              </a:rPr>
              <a:t>示</a:t>
            </a:r>
            <a:r>
              <a:rPr sz="900" spc="-25" dirty="0">
                <a:solidFill>
                  <a:srgbClr val="FFFFFF"/>
                </a:solidFill>
                <a:latin typeface="ＭＳ ゴシック"/>
                <a:cs typeface="ＭＳ ゴシック"/>
              </a:rPr>
              <a:t>切</a:t>
            </a:r>
            <a:r>
              <a:rPr sz="900" spc="-65" dirty="0">
                <a:solidFill>
                  <a:srgbClr val="FFFFFF"/>
                </a:solidFill>
                <a:latin typeface="ＭＳ ゴシック"/>
                <a:cs typeface="ＭＳ ゴシック"/>
              </a:rPr>
              <a:t>替</a:t>
            </a:r>
            <a:r>
              <a:rPr sz="900" spc="-140" dirty="0">
                <a:solidFill>
                  <a:srgbClr val="FFFFFF"/>
                </a:solidFill>
                <a:latin typeface="ＭＳ ゴシック"/>
                <a:cs typeface="ＭＳ ゴシック"/>
              </a:rPr>
              <a:t>エ</a:t>
            </a:r>
            <a:r>
              <a:rPr sz="900" spc="-105" dirty="0">
                <a:solidFill>
                  <a:srgbClr val="FFFFFF"/>
                </a:solidFill>
                <a:latin typeface="ＭＳ ゴシック"/>
                <a:cs typeface="ＭＳ ゴシック"/>
              </a:rPr>
              <a:t>リ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ア</a:t>
            </a:r>
            <a:endParaRPr sz="900" dirty="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</a:pPr>
            <a:endParaRPr sz="900" dirty="0">
              <a:latin typeface="ＭＳ ゴシック"/>
              <a:cs typeface="ＭＳ ゴシック"/>
            </a:endParaRPr>
          </a:p>
          <a:p>
            <a:pPr marL="1066800">
              <a:lnSpc>
                <a:spcPct val="100000"/>
              </a:lnSpc>
              <a:spcBef>
                <a:spcPts val="655"/>
              </a:spcBef>
            </a:pPr>
            <a:r>
              <a:rPr sz="900" spc="-20" dirty="0">
                <a:solidFill>
                  <a:srgbClr val="FFFFFF"/>
                </a:solidFill>
                <a:latin typeface="ＭＳ ゴシック"/>
                <a:cs typeface="ＭＳ ゴシック"/>
              </a:rPr>
              <a:t>症例</a:t>
            </a:r>
            <a:r>
              <a:rPr sz="900" spc="-40" dirty="0">
                <a:solidFill>
                  <a:srgbClr val="FFFFFF"/>
                </a:solidFill>
                <a:latin typeface="ＭＳ ゴシック"/>
                <a:cs typeface="ＭＳ ゴシック"/>
              </a:rPr>
              <a:t>一</a:t>
            </a:r>
            <a:r>
              <a:rPr sz="900" spc="-65" dirty="0">
                <a:solidFill>
                  <a:srgbClr val="FFFFFF"/>
                </a:solidFill>
                <a:latin typeface="ＭＳ ゴシック"/>
                <a:cs typeface="ＭＳ ゴシック"/>
              </a:rPr>
              <a:t>覧</a:t>
            </a:r>
            <a:r>
              <a:rPr sz="900" spc="-140" dirty="0">
                <a:solidFill>
                  <a:srgbClr val="FFFFFF"/>
                </a:solidFill>
                <a:latin typeface="ＭＳ ゴシック"/>
                <a:cs typeface="ＭＳ ゴシック"/>
              </a:rPr>
              <a:t>エ</a:t>
            </a:r>
            <a:r>
              <a:rPr sz="900" spc="-105" dirty="0">
                <a:solidFill>
                  <a:srgbClr val="FFFFFF"/>
                </a:solidFill>
                <a:latin typeface="ＭＳ ゴシック"/>
                <a:cs typeface="ＭＳ ゴシック"/>
              </a:rPr>
              <a:t>リ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ア</a:t>
            </a:r>
            <a:endParaRPr sz="900" dirty="0">
              <a:latin typeface="ＭＳ ゴシック"/>
              <a:cs typeface="ＭＳ ゴシック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53299" y="2989802"/>
            <a:ext cx="3106831" cy="635916"/>
            <a:chOff x="753299" y="2989802"/>
            <a:chExt cx="3106831" cy="635916"/>
          </a:xfrm>
        </p:grpSpPr>
        <p:sp>
          <p:nvSpPr>
            <p:cNvPr id="28" name="object 28"/>
            <p:cNvSpPr/>
            <p:nvPr/>
          </p:nvSpPr>
          <p:spPr>
            <a:xfrm>
              <a:off x="2439000" y="3366003"/>
              <a:ext cx="1421130" cy="259715"/>
            </a:xfrm>
            <a:custGeom>
              <a:avLst/>
              <a:gdLst/>
              <a:ahLst/>
              <a:cxnLst/>
              <a:rect l="l" t="t" r="r" b="b"/>
              <a:pathLst>
                <a:path w="1421129" h="259714">
                  <a:moveTo>
                    <a:pt x="1420736" y="0"/>
                  </a:moveTo>
                  <a:lnTo>
                    <a:pt x="302869" y="0"/>
                  </a:lnTo>
                  <a:lnTo>
                    <a:pt x="0" y="259194"/>
                  </a:lnTo>
                  <a:lnTo>
                    <a:pt x="1420736" y="259194"/>
                  </a:lnTo>
                  <a:lnTo>
                    <a:pt x="1420736" y="0"/>
                  </a:lnTo>
                  <a:close/>
                </a:path>
              </a:pathLst>
            </a:custGeom>
            <a:solidFill>
              <a:srgbClr val="DA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53299" y="3047403"/>
              <a:ext cx="772795" cy="249554"/>
            </a:xfrm>
            <a:custGeom>
              <a:avLst/>
              <a:gdLst/>
              <a:ahLst/>
              <a:cxnLst/>
              <a:rect l="l" t="t" r="r" b="b"/>
              <a:pathLst>
                <a:path w="772794" h="249554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41300"/>
                  </a:lnTo>
                  <a:lnTo>
                    <a:pt x="8486" y="183340"/>
                  </a:lnTo>
                  <a:lnTo>
                    <a:pt x="31630" y="217670"/>
                  </a:lnTo>
                  <a:lnTo>
                    <a:pt x="65960" y="240814"/>
                  </a:lnTo>
                  <a:lnTo>
                    <a:pt x="108000" y="249301"/>
                  </a:lnTo>
                  <a:lnTo>
                    <a:pt x="664654" y="249301"/>
                  </a:lnTo>
                  <a:lnTo>
                    <a:pt x="706689" y="240814"/>
                  </a:lnTo>
                  <a:lnTo>
                    <a:pt x="741019" y="217670"/>
                  </a:lnTo>
                  <a:lnTo>
                    <a:pt x="764166" y="183340"/>
                  </a:lnTo>
                  <a:lnTo>
                    <a:pt x="772655" y="141300"/>
                  </a:lnTo>
                  <a:lnTo>
                    <a:pt x="772655" y="108000"/>
                  </a:lnTo>
                  <a:lnTo>
                    <a:pt x="764166" y="65960"/>
                  </a:lnTo>
                  <a:lnTo>
                    <a:pt x="741019" y="31630"/>
                  </a:lnTo>
                  <a:lnTo>
                    <a:pt x="706689" y="8486"/>
                  </a:lnTo>
                  <a:lnTo>
                    <a:pt x="664654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006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30000" y="2989802"/>
              <a:ext cx="1181735" cy="259715"/>
            </a:xfrm>
            <a:custGeom>
              <a:avLst/>
              <a:gdLst/>
              <a:ahLst/>
              <a:cxnLst/>
              <a:rect l="l" t="t" r="r" b="b"/>
              <a:pathLst>
                <a:path w="1181735" h="259714">
                  <a:moveTo>
                    <a:pt x="1181252" y="0"/>
                  </a:moveTo>
                  <a:lnTo>
                    <a:pt x="251815" y="0"/>
                  </a:lnTo>
                  <a:lnTo>
                    <a:pt x="0" y="259194"/>
                  </a:lnTo>
                  <a:lnTo>
                    <a:pt x="1181252" y="259194"/>
                  </a:lnTo>
                  <a:lnTo>
                    <a:pt x="1181252" y="0"/>
                  </a:lnTo>
                  <a:close/>
                </a:path>
              </a:pathLst>
            </a:custGeom>
            <a:solidFill>
              <a:srgbClr val="0061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874474" y="3033042"/>
            <a:ext cx="1875155" cy="535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FFFFFF"/>
                </a:solidFill>
                <a:latin typeface="ＭＳ ゴシック"/>
                <a:cs typeface="ＭＳ ゴシック"/>
              </a:rPr>
              <a:t>表</a:t>
            </a:r>
            <a:r>
              <a:rPr sz="900" spc="-10" dirty="0">
                <a:solidFill>
                  <a:srgbClr val="FFFFFF"/>
                </a:solidFill>
                <a:latin typeface="ＭＳ ゴシック"/>
                <a:cs typeface="ＭＳ ゴシック"/>
              </a:rPr>
              <a:t>示</a:t>
            </a:r>
            <a:r>
              <a:rPr sz="900" spc="-25" dirty="0">
                <a:solidFill>
                  <a:srgbClr val="FFFFFF"/>
                </a:solidFill>
                <a:latin typeface="ＭＳ ゴシック"/>
                <a:cs typeface="ＭＳ ゴシック"/>
              </a:rPr>
              <a:t>切</a:t>
            </a:r>
            <a:r>
              <a:rPr sz="900" spc="-65" dirty="0">
                <a:solidFill>
                  <a:srgbClr val="FFFFFF"/>
                </a:solidFill>
                <a:latin typeface="ＭＳ ゴシック"/>
                <a:cs typeface="ＭＳ ゴシック"/>
              </a:rPr>
              <a:t>替</a:t>
            </a:r>
            <a:r>
              <a:rPr sz="900" spc="-140" dirty="0">
                <a:solidFill>
                  <a:srgbClr val="FFFFFF"/>
                </a:solidFill>
                <a:latin typeface="ＭＳ ゴシック"/>
                <a:cs typeface="ＭＳ ゴシック"/>
              </a:rPr>
              <a:t>エ</a:t>
            </a:r>
            <a:r>
              <a:rPr sz="900" spc="-105" dirty="0">
                <a:solidFill>
                  <a:srgbClr val="FFFFFF"/>
                </a:solidFill>
                <a:latin typeface="ＭＳ ゴシック"/>
                <a:cs typeface="ＭＳ ゴシック"/>
              </a:rPr>
              <a:t>リ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ア</a:t>
            </a:r>
            <a:endParaRPr sz="900" dirty="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</a:pPr>
            <a:endParaRPr sz="900" dirty="0">
              <a:latin typeface="ＭＳ ゴシック"/>
              <a:cs typeface="ＭＳ ゴシック"/>
            </a:endParaRPr>
          </a:p>
          <a:p>
            <a:pPr marL="998855">
              <a:lnSpc>
                <a:spcPct val="100000"/>
              </a:lnSpc>
              <a:spcBef>
                <a:spcPts val="695"/>
              </a:spcBef>
            </a:pPr>
            <a:r>
              <a:rPr sz="900" spc="-10" dirty="0">
                <a:solidFill>
                  <a:srgbClr val="FFFFFF"/>
                </a:solidFill>
                <a:latin typeface="ＭＳ ゴシック"/>
                <a:cs typeface="ＭＳ ゴシック"/>
              </a:rPr>
              <a:t>評</a:t>
            </a:r>
            <a:r>
              <a:rPr sz="900" spc="-20" dirty="0">
                <a:solidFill>
                  <a:srgbClr val="FFFFFF"/>
                </a:solidFill>
                <a:latin typeface="ＭＳ ゴシック"/>
                <a:cs typeface="ＭＳ ゴシック"/>
              </a:rPr>
              <a:t>価</a:t>
            </a:r>
            <a:r>
              <a:rPr sz="900" spc="-35" dirty="0">
                <a:solidFill>
                  <a:srgbClr val="FFFFFF"/>
                </a:solidFill>
                <a:latin typeface="ＭＳ ゴシック"/>
                <a:cs typeface="ＭＳ ゴシック"/>
              </a:rPr>
              <a:t>票</a:t>
            </a:r>
            <a:r>
              <a:rPr sz="900" spc="-40" dirty="0">
                <a:solidFill>
                  <a:srgbClr val="FFFFFF"/>
                </a:solidFill>
                <a:latin typeface="ＭＳ ゴシック"/>
                <a:cs typeface="ＭＳ ゴシック"/>
              </a:rPr>
              <a:t>一</a:t>
            </a:r>
            <a:r>
              <a:rPr sz="900" spc="-65" dirty="0">
                <a:solidFill>
                  <a:srgbClr val="FFFFFF"/>
                </a:solidFill>
                <a:latin typeface="ＭＳ ゴシック"/>
                <a:cs typeface="ＭＳ ゴシック"/>
              </a:rPr>
              <a:t>覧</a:t>
            </a:r>
            <a:r>
              <a:rPr sz="900" spc="-140" dirty="0">
                <a:solidFill>
                  <a:srgbClr val="FFFFFF"/>
                </a:solidFill>
                <a:latin typeface="ＭＳ ゴシック"/>
                <a:cs typeface="ＭＳ ゴシック"/>
              </a:rPr>
              <a:t>エ</a:t>
            </a:r>
            <a:r>
              <a:rPr sz="900" spc="-105" dirty="0">
                <a:solidFill>
                  <a:srgbClr val="FFFFFF"/>
                </a:solidFill>
                <a:latin typeface="ＭＳ ゴシック"/>
                <a:cs typeface="ＭＳ ゴシック"/>
              </a:rPr>
              <a:t>リ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ア</a:t>
            </a:r>
            <a:endParaRPr sz="900" dirty="0">
              <a:latin typeface="ＭＳ ゴシック"/>
              <a:cs typeface="ＭＳ ゴシック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561300" y="4499103"/>
            <a:ext cx="3061826" cy="4292099"/>
            <a:chOff x="3561300" y="4499103"/>
            <a:chExt cx="3061826" cy="4292099"/>
          </a:xfrm>
        </p:grpSpPr>
        <p:sp>
          <p:nvSpPr>
            <p:cNvPr id="34" name="object 34"/>
            <p:cNvSpPr/>
            <p:nvPr/>
          </p:nvSpPr>
          <p:spPr>
            <a:xfrm>
              <a:off x="3561300" y="4499103"/>
              <a:ext cx="1638801" cy="42920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631049" y="4794752"/>
              <a:ext cx="1580515" cy="326390"/>
            </a:xfrm>
            <a:custGeom>
              <a:avLst/>
              <a:gdLst/>
              <a:ahLst/>
              <a:cxnLst/>
              <a:rect l="l" t="t" r="r" b="b"/>
              <a:pathLst>
                <a:path w="1580514" h="326389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218249"/>
                  </a:lnTo>
                  <a:lnTo>
                    <a:pt x="8486" y="260290"/>
                  </a:lnTo>
                  <a:lnTo>
                    <a:pt x="31630" y="294619"/>
                  </a:lnTo>
                  <a:lnTo>
                    <a:pt x="65960" y="317763"/>
                  </a:lnTo>
                  <a:lnTo>
                    <a:pt x="108000" y="326250"/>
                  </a:lnTo>
                  <a:lnTo>
                    <a:pt x="1471917" y="326250"/>
                  </a:lnTo>
                  <a:lnTo>
                    <a:pt x="1513950" y="317763"/>
                  </a:lnTo>
                  <a:lnTo>
                    <a:pt x="1548276" y="294619"/>
                  </a:lnTo>
                  <a:lnTo>
                    <a:pt x="1571419" y="260290"/>
                  </a:lnTo>
                  <a:lnTo>
                    <a:pt x="1579905" y="218249"/>
                  </a:lnTo>
                  <a:lnTo>
                    <a:pt x="1579905" y="108000"/>
                  </a:lnTo>
                  <a:lnTo>
                    <a:pt x="1571419" y="65960"/>
                  </a:lnTo>
                  <a:lnTo>
                    <a:pt x="1548276" y="31630"/>
                  </a:lnTo>
                  <a:lnTo>
                    <a:pt x="1513950" y="8486"/>
                  </a:lnTo>
                  <a:lnTo>
                    <a:pt x="1471917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DA2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631049" y="5283003"/>
              <a:ext cx="1574165" cy="186055"/>
            </a:xfrm>
            <a:custGeom>
              <a:avLst/>
              <a:gdLst/>
              <a:ahLst/>
              <a:cxnLst/>
              <a:rect l="l" t="t" r="r" b="b"/>
              <a:pathLst>
                <a:path w="1574164" h="186054">
                  <a:moveTo>
                    <a:pt x="92925" y="0"/>
                  </a:moveTo>
                  <a:lnTo>
                    <a:pt x="56755" y="7302"/>
                  </a:lnTo>
                  <a:lnTo>
                    <a:pt x="27217" y="27217"/>
                  </a:lnTo>
                  <a:lnTo>
                    <a:pt x="7302" y="56755"/>
                  </a:lnTo>
                  <a:lnTo>
                    <a:pt x="0" y="92925"/>
                  </a:lnTo>
                  <a:lnTo>
                    <a:pt x="7302" y="129096"/>
                  </a:lnTo>
                  <a:lnTo>
                    <a:pt x="27217" y="158634"/>
                  </a:lnTo>
                  <a:lnTo>
                    <a:pt x="56755" y="178549"/>
                  </a:lnTo>
                  <a:lnTo>
                    <a:pt x="92925" y="185851"/>
                  </a:lnTo>
                  <a:lnTo>
                    <a:pt x="1480731" y="185851"/>
                  </a:lnTo>
                  <a:lnTo>
                    <a:pt x="1516901" y="178549"/>
                  </a:lnTo>
                  <a:lnTo>
                    <a:pt x="1546439" y="158634"/>
                  </a:lnTo>
                  <a:lnTo>
                    <a:pt x="1566354" y="129096"/>
                  </a:lnTo>
                  <a:lnTo>
                    <a:pt x="1573657" y="92925"/>
                  </a:lnTo>
                  <a:lnTo>
                    <a:pt x="1566354" y="56755"/>
                  </a:lnTo>
                  <a:lnTo>
                    <a:pt x="1546439" y="27217"/>
                  </a:lnTo>
                  <a:lnTo>
                    <a:pt x="1516901" y="7302"/>
                  </a:lnTo>
                  <a:lnTo>
                    <a:pt x="1480731" y="0"/>
                  </a:lnTo>
                  <a:lnTo>
                    <a:pt x="92925" y="0"/>
                  </a:lnTo>
                  <a:close/>
                </a:path>
              </a:pathLst>
            </a:custGeom>
            <a:ln w="12598">
              <a:solidFill>
                <a:srgbClr val="006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598519" y="5609120"/>
              <a:ext cx="1668780" cy="2560320"/>
            </a:xfrm>
            <a:custGeom>
              <a:avLst/>
              <a:gdLst/>
              <a:ahLst/>
              <a:cxnLst/>
              <a:rect l="l" t="t" r="r" b="b"/>
              <a:pathLst>
                <a:path w="1668779" h="2560320">
                  <a:moveTo>
                    <a:pt x="1668780" y="0"/>
                  </a:moveTo>
                  <a:lnTo>
                    <a:pt x="0" y="0"/>
                  </a:lnTo>
                  <a:lnTo>
                    <a:pt x="0" y="2560320"/>
                  </a:lnTo>
                  <a:lnTo>
                    <a:pt x="1668780" y="2560320"/>
                  </a:lnTo>
                  <a:lnTo>
                    <a:pt x="166878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201996" y="4617008"/>
              <a:ext cx="1421130" cy="386715"/>
            </a:xfrm>
            <a:custGeom>
              <a:avLst/>
              <a:gdLst/>
              <a:ahLst/>
              <a:cxnLst/>
              <a:rect l="l" t="t" r="r" b="b"/>
              <a:pathLst>
                <a:path w="1421129" h="386714">
                  <a:moveTo>
                    <a:pt x="1420736" y="126898"/>
                  </a:moveTo>
                  <a:lnTo>
                    <a:pt x="1420202" y="126898"/>
                  </a:lnTo>
                  <a:lnTo>
                    <a:pt x="1420202" y="0"/>
                  </a:lnTo>
                  <a:lnTo>
                    <a:pt x="258749" y="0"/>
                  </a:lnTo>
                  <a:lnTo>
                    <a:pt x="258749" y="164668"/>
                  </a:lnTo>
                  <a:lnTo>
                    <a:pt x="0" y="386092"/>
                  </a:lnTo>
                  <a:lnTo>
                    <a:pt x="1420736" y="386092"/>
                  </a:lnTo>
                  <a:lnTo>
                    <a:pt x="1420736" y="126898"/>
                  </a:lnTo>
                  <a:close/>
                </a:path>
              </a:pathLst>
            </a:custGeom>
            <a:solidFill>
              <a:srgbClr val="DA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237999" y="5166003"/>
              <a:ext cx="1369060" cy="259715"/>
            </a:xfrm>
            <a:custGeom>
              <a:avLst/>
              <a:gdLst/>
              <a:ahLst/>
              <a:cxnLst/>
              <a:rect l="l" t="t" r="r" b="b"/>
              <a:pathLst>
                <a:path w="1369059" h="259714">
                  <a:moveTo>
                    <a:pt x="1368894" y="0"/>
                  </a:moveTo>
                  <a:lnTo>
                    <a:pt x="291820" y="0"/>
                  </a:lnTo>
                  <a:lnTo>
                    <a:pt x="0" y="259194"/>
                  </a:lnTo>
                  <a:lnTo>
                    <a:pt x="1368894" y="259194"/>
                  </a:lnTo>
                  <a:lnTo>
                    <a:pt x="1368894" y="0"/>
                  </a:lnTo>
                  <a:close/>
                </a:path>
              </a:pathLst>
            </a:custGeom>
            <a:solidFill>
              <a:srgbClr val="0061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/>
          <p:nvPr/>
        </p:nvSpPr>
        <p:spPr>
          <a:xfrm>
            <a:off x="5419101" y="6569412"/>
            <a:ext cx="1319039" cy="16372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548599" y="4242658"/>
            <a:ext cx="14579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29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票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33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/</a:t>
            </a:r>
            <a:r>
              <a:rPr sz="1000" spc="-29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閲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spc="245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endParaRPr sz="1000">
              <a:latin typeface="ＭＳ ゴシック"/>
              <a:cs typeface="ＭＳ ゴシック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398999" y="6344116"/>
            <a:ext cx="134175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850" spc="-254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85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85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850" dirty="0">
                <a:solidFill>
                  <a:srgbClr val="231F20"/>
                </a:solidFill>
                <a:latin typeface="ＭＳ ゴシック"/>
                <a:cs typeface="ＭＳ ゴシック"/>
              </a:rPr>
              <a:t>票</a:t>
            </a:r>
            <a:r>
              <a:rPr sz="85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85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85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850" spc="-90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85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：</a:t>
            </a:r>
            <a:r>
              <a:rPr sz="85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上級</a:t>
            </a:r>
            <a:r>
              <a:rPr sz="850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850" spc="-24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85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endParaRPr sz="850">
              <a:latin typeface="ＭＳ ゴシック"/>
              <a:cs typeface="ＭＳ ゴシック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628769" y="4600223"/>
            <a:ext cx="910590" cy="771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99060" indent="-6350">
              <a:lnSpc>
                <a:spcPct val="124700"/>
              </a:lnSpc>
              <a:spcBef>
                <a:spcPts val="100"/>
              </a:spcBef>
            </a:pPr>
            <a:r>
              <a:rPr sz="900" spc="-10" dirty="0">
                <a:solidFill>
                  <a:srgbClr val="FFFFFF"/>
                </a:solidFill>
                <a:latin typeface="ＭＳ ゴシック"/>
                <a:cs typeface="ＭＳ ゴシック"/>
              </a:rPr>
              <a:t>評</a:t>
            </a:r>
            <a:r>
              <a:rPr sz="900" spc="-25" dirty="0">
                <a:solidFill>
                  <a:srgbClr val="FFFFFF"/>
                </a:solidFill>
                <a:latin typeface="ＭＳ ゴシック"/>
                <a:cs typeface="ＭＳ ゴシック"/>
              </a:rPr>
              <a:t>価</a:t>
            </a:r>
            <a:r>
              <a:rPr sz="900" spc="-5" dirty="0">
                <a:solidFill>
                  <a:srgbClr val="FFFFFF"/>
                </a:solidFill>
                <a:latin typeface="ＭＳ ゴシック"/>
                <a:cs typeface="ＭＳ ゴシック"/>
              </a:rPr>
              <a:t>対</a:t>
            </a:r>
            <a:r>
              <a:rPr sz="900" spc="-40" dirty="0">
                <a:solidFill>
                  <a:srgbClr val="FFFFFF"/>
                </a:solidFill>
                <a:latin typeface="ＭＳ ゴシック"/>
                <a:cs typeface="ＭＳ ゴシック"/>
              </a:rPr>
              <a:t>象</a:t>
            </a:r>
            <a:r>
              <a:rPr sz="900" spc="10" dirty="0">
                <a:solidFill>
                  <a:srgbClr val="FFFFFF"/>
                </a:solidFill>
                <a:latin typeface="ＭＳ ゴシック"/>
                <a:cs typeface="ＭＳ ゴシック"/>
              </a:rPr>
              <a:t>研</a:t>
            </a:r>
            <a:r>
              <a:rPr sz="900" spc="-15" dirty="0">
                <a:solidFill>
                  <a:srgbClr val="FFFFFF"/>
                </a:solidFill>
                <a:latin typeface="ＭＳ ゴシック"/>
                <a:cs typeface="ＭＳ ゴシック"/>
              </a:rPr>
              <a:t>修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医 </a:t>
            </a:r>
            <a:r>
              <a:rPr sz="900" spc="5" dirty="0">
                <a:solidFill>
                  <a:srgbClr val="FFFFFF"/>
                </a:solidFill>
                <a:latin typeface="ＭＳ ゴシック"/>
                <a:cs typeface="ＭＳ ゴシック"/>
              </a:rPr>
              <a:t>情</a:t>
            </a:r>
            <a:r>
              <a:rPr sz="900" spc="-55" dirty="0">
                <a:solidFill>
                  <a:srgbClr val="FFFFFF"/>
                </a:solidFill>
                <a:latin typeface="ＭＳ ゴシック"/>
                <a:cs typeface="ＭＳ ゴシック"/>
              </a:rPr>
              <a:t>報</a:t>
            </a:r>
            <a:r>
              <a:rPr sz="900" spc="-140" dirty="0">
                <a:solidFill>
                  <a:srgbClr val="FFFFFF"/>
                </a:solidFill>
                <a:latin typeface="ＭＳ ゴシック"/>
                <a:cs typeface="ＭＳ ゴシック"/>
              </a:rPr>
              <a:t>エ</a:t>
            </a:r>
            <a:r>
              <a:rPr sz="900" spc="-105" dirty="0">
                <a:solidFill>
                  <a:srgbClr val="FFFFFF"/>
                </a:solidFill>
                <a:latin typeface="ＭＳ ゴシック"/>
                <a:cs typeface="ＭＳ ゴシック"/>
              </a:rPr>
              <a:t>リ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ア</a:t>
            </a:r>
            <a:endParaRPr sz="90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</a:pPr>
            <a:endParaRPr sz="90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00">
              <a:latin typeface="ＭＳ ゴシック"/>
              <a:cs typeface="ＭＳ ゴシック"/>
            </a:endParaRPr>
          </a:p>
          <a:p>
            <a:pPr marL="24130">
              <a:lnSpc>
                <a:spcPct val="100000"/>
              </a:lnSpc>
            </a:pPr>
            <a:r>
              <a:rPr sz="900" spc="-10" dirty="0">
                <a:solidFill>
                  <a:srgbClr val="FFFFFF"/>
                </a:solidFill>
                <a:latin typeface="ＭＳ ゴシック"/>
                <a:cs typeface="ＭＳ ゴシック"/>
              </a:rPr>
              <a:t>評</a:t>
            </a:r>
            <a:r>
              <a:rPr sz="900" spc="-20" dirty="0">
                <a:solidFill>
                  <a:srgbClr val="FFFFFF"/>
                </a:solidFill>
                <a:latin typeface="ＭＳ ゴシック"/>
                <a:cs typeface="ＭＳ ゴシック"/>
              </a:rPr>
              <a:t>価</a:t>
            </a:r>
            <a:r>
              <a:rPr sz="900" spc="10" dirty="0">
                <a:solidFill>
                  <a:srgbClr val="FFFFFF"/>
                </a:solidFill>
                <a:latin typeface="ＭＳ ゴシック"/>
                <a:cs typeface="ＭＳ ゴシック"/>
              </a:rPr>
              <a:t>票</a:t>
            </a:r>
            <a:r>
              <a:rPr sz="900" spc="-15" dirty="0">
                <a:solidFill>
                  <a:srgbClr val="FFFFFF"/>
                </a:solidFill>
                <a:latin typeface="ＭＳ ゴシック"/>
                <a:cs typeface="ＭＳ ゴシック"/>
              </a:rPr>
              <a:t>選</a:t>
            </a:r>
            <a:r>
              <a:rPr sz="900" spc="-60" dirty="0">
                <a:solidFill>
                  <a:srgbClr val="FFFFFF"/>
                </a:solidFill>
                <a:latin typeface="ＭＳ ゴシック"/>
                <a:cs typeface="ＭＳ ゴシック"/>
              </a:rPr>
              <a:t>択</a:t>
            </a:r>
            <a:r>
              <a:rPr sz="900" spc="-140" dirty="0">
                <a:solidFill>
                  <a:srgbClr val="FFFFFF"/>
                </a:solidFill>
                <a:latin typeface="ＭＳ ゴシック"/>
                <a:cs typeface="ＭＳ ゴシック"/>
              </a:rPr>
              <a:t>エ</a:t>
            </a:r>
            <a:r>
              <a:rPr sz="900" spc="-105" dirty="0">
                <a:solidFill>
                  <a:srgbClr val="FFFFFF"/>
                </a:solidFill>
                <a:latin typeface="ＭＳ ゴシック"/>
                <a:cs typeface="ＭＳ ゴシック"/>
              </a:rPr>
              <a:t>リ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ア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202001" y="5958003"/>
            <a:ext cx="1421130" cy="259715"/>
          </a:xfrm>
          <a:custGeom>
            <a:avLst/>
            <a:gdLst/>
            <a:ahLst/>
            <a:cxnLst/>
            <a:rect l="l" t="t" r="r" b="b"/>
            <a:pathLst>
              <a:path w="1421129" h="259714">
                <a:moveTo>
                  <a:pt x="1420736" y="0"/>
                </a:moveTo>
                <a:lnTo>
                  <a:pt x="302869" y="0"/>
                </a:lnTo>
                <a:lnTo>
                  <a:pt x="0" y="259194"/>
                </a:lnTo>
                <a:lnTo>
                  <a:pt x="1420736" y="259194"/>
                </a:lnTo>
                <a:lnTo>
                  <a:pt x="1420736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204700" y="5936234"/>
            <a:ext cx="1475740" cy="3384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26084">
              <a:lnSpc>
                <a:spcPct val="100000"/>
              </a:lnSpc>
              <a:spcBef>
                <a:spcPts val="580"/>
              </a:spcBef>
            </a:pPr>
            <a:r>
              <a:rPr sz="900" spc="-10" dirty="0">
                <a:solidFill>
                  <a:srgbClr val="FFFFFF"/>
                </a:solidFill>
                <a:latin typeface="ＭＳ ゴシック"/>
                <a:cs typeface="ＭＳ ゴシック"/>
              </a:rPr>
              <a:t>評</a:t>
            </a:r>
            <a:r>
              <a:rPr sz="900" spc="-20" dirty="0">
                <a:solidFill>
                  <a:srgbClr val="FFFFFF"/>
                </a:solidFill>
                <a:latin typeface="ＭＳ ゴシック"/>
                <a:cs typeface="ＭＳ ゴシック"/>
              </a:rPr>
              <a:t>価</a:t>
            </a:r>
            <a:r>
              <a:rPr sz="900" spc="-5" dirty="0">
                <a:solidFill>
                  <a:srgbClr val="FFFFFF"/>
                </a:solidFill>
                <a:latin typeface="ＭＳ ゴシック"/>
                <a:cs typeface="ＭＳ ゴシック"/>
              </a:rPr>
              <a:t>票</a:t>
            </a:r>
            <a:r>
              <a:rPr sz="900" spc="-25" dirty="0">
                <a:solidFill>
                  <a:srgbClr val="FFFFFF"/>
                </a:solidFill>
                <a:latin typeface="ＭＳ ゴシック"/>
                <a:cs typeface="ＭＳ ゴシック"/>
              </a:rPr>
              <a:t>入</a:t>
            </a:r>
            <a:r>
              <a:rPr sz="900" spc="-65" dirty="0">
                <a:solidFill>
                  <a:srgbClr val="FFFFFF"/>
                </a:solidFill>
                <a:latin typeface="ＭＳ ゴシック"/>
                <a:cs typeface="ＭＳ ゴシック"/>
              </a:rPr>
              <a:t>力</a:t>
            </a:r>
            <a:r>
              <a:rPr sz="900" spc="-140" dirty="0">
                <a:solidFill>
                  <a:srgbClr val="FFFFFF"/>
                </a:solidFill>
                <a:latin typeface="ＭＳ ゴシック"/>
                <a:cs typeface="ＭＳ ゴシック"/>
              </a:rPr>
              <a:t>エ</a:t>
            </a:r>
            <a:r>
              <a:rPr sz="900" spc="-105" dirty="0">
                <a:solidFill>
                  <a:srgbClr val="FFFFFF"/>
                </a:solidFill>
                <a:latin typeface="ＭＳ ゴシック"/>
                <a:cs typeface="ＭＳ ゴシック"/>
              </a:rPr>
              <a:t>リ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ア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460769" y="5507142"/>
            <a:ext cx="99435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FFFFFF"/>
                </a:solidFill>
                <a:latin typeface="ＭＳ ゴシック"/>
                <a:cs typeface="ＭＳ ゴシック"/>
              </a:rPr>
              <a:t>研</a:t>
            </a:r>
            <a:r>
              <a:rPr sz="900" spc="-15" dirty="0">
                <a:solidFill>
                  <a:srgbClr val="FFFFFF"/>
                </a:solidFill>
                <a:latin typeface="ＭＳ ゴシック"/>
                <a:cs typeface="ＭＳ ゴシック"/>
              </a:rPr>
              <a:t>修</a:t>
            </a:r>
            <a:r>
              <a:rPr sz="900" spc="-5" dirty="0">
                <a:solidFill>
                  <a:srgbClr val="FFFFFF"/>
                </a:solidFill>
                <a:latin typeface="ＭＳ ゴシック"/>
                <a:cs typeface="ＭＳ ゴシック"/>
              </a:rPr>
              <a:t>医</a:t>
            </a:r>
            <a:r>
              <a:rPr sz="900" spc="-25" dirty="0">
                <a:solidFill>
                  <a:srgbClr val="FFFFFF"/>
                </a:solidFill>
                <a:latin typeface="ＭＳ ゴシック"/>
                <a:cs typeface="ＭＳ ゴシック"/>
              </a:rPr>
              <a:t>入</a:t>
            </a:r>
            <a:r>
              <a:rPr sz="900" spc="-50" dirty="0">
                <a:solidFill>
                  <a:srgbClr val="FFFFFF"/>
                </a:solidFill>
                <a:latin typeface="ＭＳ ゴシック"/>
                <a:cs typeface="ＭＳ ゴシック"/>
              </a:rPr>
              <a:t>力</a:t>
            </a:r>
            <a:r>
              <a:rPr sz="900" spc="-25" dirty="0">
                <a:solidFill>
                  <a:srgbClr val="FFFFFF"/>
                </a:solidFill>
                <a:latin typeface="ＭＳ ゴシック"/>
                <a:cs typeface="ＭＳ ゴシック"/>
              </a:rPr>
              <a:t>デ</a:t>
            </a:r>
            <a:r>
              <a:rPr sz="900" spc="-35" dirty="0">
                <a:solidFill>
                  <a:srgbClr val="FFFFFF"/>
                </a:solidFill>
                <a:latin typeface="ＭＳ ゴシック"/>
                <a:cs typeface="ＭＳ ゴシック"/>
              </a:rPr>
              <a:t>ー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タ</a:t>
            </a:r>
            <a:endParaRPr sz="900" dirty="0">
              <a:latin typeface="ＭＳ ゴシック"/>
              <a:cs typeface="ＭＳ ゴシック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124113" y="5699252"/>
            <a:ext cx="1391285" cy="234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>
              <a:lnSpc>
                <a:spcPts val="1015"/>
              </a:lnSpc>
            </a:pPr>
            <a:r>
              <a:rPr sz="900" spc="-25" dirty="0">
                <a:solidFill>
                  <a:srgbClr val="FFFFFF"/>
                </a:solidFill>
                <a:latin typeface="ＭＳ ゴシック"/>
                <a:cs typeface="ＭＳ ゴシック"/>
              </a:rPr>
              <a:t>表</a:t>
            </a:r>
            <a:r>
              <a:rPr sz="900" spc="-30" dirty="0">
                <a:solidFill>
                  <a:srgbClr val="FFFFFF"/>
                </a:solidFill>
                <a:latin typeface="ＭＳ ゴシック"/>
                <a:cs typeface="ＭＳ ゴシック"/>
              </a:rPr>
              <a:t>示</a:t>
            </a:r>
            <a:r>
              <a:rPr sz="900" spc="-140" dirty="0">
                <a:solidFill>
                  <a:srgbClr val="FFFFFF"/>
                </a:solidFill>
                <a:latin typeface="ＭＳ ゴシック"/>
                <a:cs typeface="ＭＳ ゴシック"/>
              </a:rPr>
              <a:t>エ</a:t>
            </a:r>
            <a:r>
              <a:rPr sz="900" spc="-105" dirty="0">
                <a:solidFill>
                  <a:srgbClr val="FFFFFF"/>
                </a:solidFill>
                <a:latin typeface="ＭＳ ゴシック"/>
                <a:cs typeface="ＭＳ ゴシック"/>
              </a:rPr>
              <a:t>リ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ア</a:t>
            </a:r>
            <a:endParaRPr sz="900" dirty="0">
              <a:latin typeface="ＭＳ ゴシック"/>
              <a:cs typeface="ＭＳ ゴシック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677559" y="5507143"/>
            <a:ext cx="147447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60500" algn="l"/>
              </a:tabLst>
            </a:pPr>
            <a:r>
              <a:rPr sz="900" u="sng" dirty="0">
                <a:solidFill>
                  <a:srgbClr val="FFFFFF"/>
                </a:solidFill>
                <a:uFill>
                  <a:solidFill>
                    <a:srgbClr val="DA2128"/>
                  </a:solidFill>
                </a:uFill>
                <a:latin typeface="Times New Roman"/>
                <a:cs typeface="Times New Roman"/>
              </a:rPr>
              <a:t> 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020498" y="9329403"/>
            <a:ext cx="1440815" cy="259715"/>
          </a:xfrm>
          <a:custGeom>
            <a:avLst/>
            <a:gdLst/>
            <a:ahLst/>
            <a:cxnLst/>
            <a:rect l="l" t="t" r="r" b="b"/>
            <a:pathLst>
              <a:path w="1440814" h="259715">
                <a:moveTo>
                  <a:pt x="1440446" y="0"/>
                </a:moveTo>
                <a:lnTo>
                  <a:pt x="307073" y="0"/>
                </a:lnTo>
                <a:lnTo>
                  <a:pt x="0" y="259194"/>
                </a:lnTo>
                <a:lnTo>
                  <a:pt x="1440446" y="259194"/>
                </a:lnTo>
                <a:lnTo>
                  <a:pt x="1440446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124113" y="9307627"/>
            <a:ext cx="1391285" cy="3384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43535">
              <a:lnSpc>
                <a:spcPct val="100000"/>
              </a:lnSpc>
              <a:spcBef>
                <a:spcPts val="580"/>
              </a:spcBef>
            </a:pPr>
            <a:r>
              <a:rPr sz="900" spc="-10" dirty="0">
                <a:solidFill>
                  <a:srgbClr val="FFFFFF"/>
                </a:solidFill>
                <a:latin typeface="ＭＳ ゴシック"/>
                <a:cs typeface="ＭＳ ゴシック"/>
              </a:rPr>
              <a:t>指</a:t>
            </a:r>
            <a:r>
              <a:rPr sz="900" spc="-20" dirty="0">
                <a:solidFill>
                  <a:srgbClr val="FFFFFF"/>
                </a:solidFill>
                <a:latin typeface="ＭＳ ゴシック"/>
                <a:cs typeface="ＭＳ ゴシック"/>
              </a:rPr>
              <a:t>導</a:t>
            </a:r>
            <a:r>
              <a:rPr sz="900" spc="-5" dirty="0">
                <a:solidFill>
                  <a:srgbClr val="FFFFFF"/>
                </a:solidFill>
                <a:latin typeface="ＭＳ ゴシック"/>
                <a:cs typeface="ＭＳ ゴシック"/>
              </a:rPr>
              <a:t>医</a:t>
            </a:r>
            <a:r>
              <a:rPr sz="900" spc="-25" dirty="0">
                <a:solidFill>
                  <a:srgbClr val="FFFFFF"/>
                </a:solidFill>
                <a:latin typeface="ＭＳ ゴシック"/>
                <a:cs typeface="ＭＳ ゴシック"/>
              </a:rPr>
              <a:t>入</a:t>
            </a:r>
            <a:r>
              <a:rPr sz="900" spc="-65" dirty="0">
                <a:solidFill>
                  <a:srgbClr val="FFFFFF"/>
                </a:solidFill>
                <a:latin typeface="ＭＳ ゴシック"/>
                <a:cs typeface="ＭＳ ゴシック"/>
              </a:rPr>
              <a:t>力</a:t>
            </a:r>
            <a:r>
              <a:rPr sz="900" spc="-140" dirty="0">
                <a:solidFill>
                  <a:srgbClr val="FFFFFF"/>
                </a:solidFill>
                <a:latin typeface="ＭＳ ゴシック"/>
                <a:cs typeface="ＭＳ ゴシック"/>
              </a:rPr>
              <a:t>エ</a:t>
            </a:r>
            <a:r>
              <a:rPr sz="900" spc="-105" dirty="0">
                <a:solidFill>
                  <a:srgbClr val="FFFFFF"/>
                </a:solidFill>
                <a:latin typeface="ＭＳ ゴシック"/>
                <a:cs typeface="ＭＳ ゴシック"/>
              </a:rPr>
              <a:t>リ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ア</a:t>
            </a:r>
            <a:endParaRPr sz="900" dirty="0">
              <a:latin typeface="ＭＳ ゴシック"/>
              <a:cs typeface="ＭＳ ゴシック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124699" y="8540553"/>
            <a:ext cx="2465259" cy="273355"/>
            <a:chOff x="4124699" y="8540553"/>
            <a:chExt cx="2465259" cy="273355"/>
          </a:xfrm>
        </p:grpSpPr>
        <p:sp>
          <p:nvSpPr>
            <p:cNvPr id="61" name="object 61"/>
            <p:cNvSpPr/>
            <p:nvPr/>
          </p:nvSpPr>
          <p:spPr>
            <a:xfrm>
              <a:off x="4124699" y="8627853"/>
              <a:ext cx="1132205" cy="186055"/>
            </a:xfrm>
            <a:custGeom>
              <a:avLst/>
              <a:gdLst/>
              <a:ahLst/>
              <a:cxnLst/>
              <a:rect l="l" t="t" r="r" b="b"/>
              <a:pathLst>
                <a:path w="1132204" h="186054">
                  <a:moveTo>
                    <a:pt x="92925" y="0"/>
                  </a:moveTo>
                  <a:lnTo>
                    <a:pt x="56755" y="7302"/>
                  </a:lnTo>
                  <a:lnTo>
                    <a:pt x="27217" y="27217"/>
                  </a:lnTo>
                  <a:lnTo>
                    <a:pt x="7302" y="56755"/>
                  </a:lnTo>
                  <a:lnTo>
                    <a:pt x="0" y="92925"/>
                  </a:lnTo>
                  <a:lnTo>
                    <a:pt x="7302" y="129096"/>
                  </a:lnTo>
                  <a:lnTo>
                    <a:pt x="27217" y="158634"/>
                  </a:lnTo>
                  <a:lnTo>
                    <a:pt x="56755" y="178549"/>
                  </a:lnTo>
                  <a:lnTo>
                    <a:pt x="92925" y="185851"/>
                  </a:lnTo>
                  <a:lnTo>
                    <a:pt x="1039279" y="185851"/>
                  </a:lnTo>
                  <a:lnTo>
                    <a:pt x="1075449" y="178549"/>
                  </a:lnTo>
                  <a:lnTo>
                    <a:pt x="1104987" y="158634"/>
                  </a:lnTo>
                  <a:lnTo>
                    <a:pt x="1124902" y="129096"/>
                  </a:lnTo>
                  <a:lnTo>
                    <a:pt x="1132205" y="92925"/>
                  </a:lnTo>
                  <a:lnTo>
                    <a:pt x="1124902" y="56755"/>
                  </a:lnTo>
                  <a:lnTo>
                    <a:pt x="1104987" y="27217"/>
                  </a:lnTo>
                  <a:lnTo>
                    <a:pt x="1075449" y="7302"/>
                  </a:lnTo>
                  <a:lnTo>
                    <a:pt x="1039279" y="0"/>
                  </a:lnTo>
                  <a:lnTo>
                    <a:pt x="92925" y="0"/>
                  </a:lnTo>
                  <a:close/>
                </a:path>
              </a:pathLst>
            </a:custGeom>
            <a:ln w="12598">
              <a:solidFill>
                <a:srgbClr val="006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220898" y="8540553"/>
              <a:ext cx="1369060" cy="259715"/>
            </a:xfrm>
            <a:custGeom>
              <a:avLst/>
              <a:gdLst/>
              <a:ahLst/>
              <a:cxnLst/>
              <a:rect l="l" t="t" r="r" b="b"/>
              <a:pathLst>
                <a:path w="1369059" h="259715">
                  <a:moveTo>
                    <a:pt x="1368894" y="0"/>
                  </a:moveTo>
                  <a:lnTo>
                    <a:pt x="291820" y="0"/>
                  </a:lnTo>
                  <a:lnTo>
                    <a:pt x="0" y="259194"/>
                  </a:lnTo>
                  <a:lnTo>
                    <a:pt x="1368894" y="259194"/>
                  </a:lnTo>
                  <a:lnTo>
                    <a:pt x="1368894" y="0"/>
                  </a:lnTo>
                  <a:close/>
                </a:path>
              </a:pathLst>
            </a:custGeom>
            <a:solidFill>
              <a:srgbClr val="0061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5860323" y="8583793"/>
            <a:ext cx="6489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FFFFFF"/>
                </a:solidFill>
                <a:latin typeface="ＭＳ ゴシック"/>
                <a:cs typeface="ＭＳ ゴシック"/>
              </a:rPr>
              <a:t>保</a:t>
            </a:r>
            <a:r>
              <a:rPr sz="900" spc="-90" dirty="0">
                <a:solidFill>
                  <a:srgbClr val="FFFFFF"/>
                </a:solidFill>
                <a:latin typeface="ＭＳ ゴシック"/>
                <a:cs typeface="ＭＳ ゴシック"/>
              </a:rPr>
              <a:t>存</a:t>
            </a:r>
            <a:r>
              <a:rPr sz="900" spc="-120" dirty="0">
                <a:solidFill>
                  <a:srgbClr val="FFFFFF"/>
                </a:solidFill>
                <a:latin typeface="ＭＳ ゴシック"/>
                <a:cs typeface="ＭＳ ゴシック"/>
              </a:rPr>
              <a:t>メ</a:t>
            </a:r>
            <a:r>
              <a:rPr sz="900" spc="-55" dirty="0">
                <a:solidFill>
                  <a:srgbClr val="FFFFFF"/>
                </a:solidFill>
                <a:latin typeface="ＭＳ ゴシック"/>
                <a:cs typeface="ＭＳ ゴシック"/>
              </a:rPr>
              <a:t>ニ</a:t>
            </a:r>
            <a:r>
              <a:rPr sz="900" spc="-120" dirty="0">
                <a:solidFill>
                  <a:srgbClr val="FFFFFF"/>
                </a:solidFill>
                <a:latin typeface="ＭＳ ゴシック"/>
                <a:cs typeface="ＭＳ ゴシック"/>
              </a:rPr>
              <a:t>ュー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65" name="object 65"/>
          <p:cNvSpPr txBox="1"/>
          <p:nvPr/>
        </p:nvSpPr>
        <p:spPr>
          <a:xfrm>
            <a:off x="734402" y="837006"/>
            <a:ext cx="6091555" cy="429895"/>
          </a:xfrm>
          <a:prstGeom prst="rect">
            <a:avLst/>
          </a:prstGeom>
          <a:solidFill>
            <a:srgbClr val="46976D"/>
          </a:solidFill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2200" spc="-10" dirty="0">
                <a:solidFill>
                  <a:srgbClr val="FFFFFF"/>
                </a:solidFill>
                <a:latin typeface="HGPｺﾞｼｯｸE"/>
                <a:cs typeface="HGPｺﾞｼｯｸE"/>
              </a:rPr>
              <a:t>評</a:t>
            </a:r>
            <a:r>
              <a:rPr sz="2200" dirty="0">
                <a:solidFill>
                  <a:srgbClr val="FFFFFF"/>
                </a:solidFill>
                <a:latin typeface="HGPｺﾞｼｯｸE"/>
                <a:cs typeface="HGPｺﾞｼｯｸE"/>
              </a:rPr>
              <a:t>価</a:t>
            </a:r>
            <a:r>
              <a:rPr sz="2200" spc="25" dirty="0">
                <a:solidFill>
                  <a:srgbClr val="FFFFFF"/>
                </a:solidFill>
                <a:latin typeface="HGPｺﾞｼｯｸE"/>
                <a:cs typeface="HGPｺﾞｼｯｸE"/>
              </a:rPr>
              <a:t>依</a:t>
            </a:r>
            <a:r>
              <a:rPr sz="2200" spc="-65" dirty="0">
                <a:solidFill>
                  <a:srgbClr val="FFFFFF"/>
                </a:solidFill>
                <a:latin typeface="HGPｺﾞｼｯｸE"/>
                <a:cs typeface="HGPｺﾞｼｯｸE"/>
              </a:rPr>
              <a:t>頼</a:t>
            </a:r>
            <a:r>
              <a:rPr sz="2200" spc="5" dirty="0">
                <a:solidFill>
                  <a:srgbClr val="FFFFFF"/>
                </a:solidFill>
                <a:latin typeface="HGPｺﾞｼｯｸE"/>
                <a:cs typeface="HGPｺﾞｼｯｸE"/>
              </a:rPr>
              <a:t>の</a:t>
            </a:r>
            <a:r>
              <a:rPr sz="2200" spc="20" dirty="0">
                <a:solidFill>
                  <a:srgbClr val="FFFFFF"/>
                </a:solidFill>
                <a:latin typeface="HGPｺﾞｼｯｸE"/>
                <a:cs typeface="HGPｺﾞｼｯｸE"/>
              </a:rPr>
              <a:t>確</a:t>
            </a:r>
            <a:r>
              <a:rPr sz="2200" spc="-5" dirty="0">
                <a:solidFill>
                  <a:srgbClr val="FFFFFF"/>
                </a:solidFill>
                <a:latin typeface="HGPｺﾞｼｯｸE"/>
                <a:cs typeface="HGPｺﾞｼｯｸE"/>
              </a:rPr>
              <a:t>認</a:t>
            </a:r>
            <a:endParaRPr sz="2200">
              <a:latin typeface="HGPｺﾞｼｯｸE"/>
              <a:cs typeface="HGPｺﾞｼｯｸE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34402" y="651599"/>
            <a:ext cx="6091555" cy="185420"/>
          </a:xfrm>
          <a:prstGeom prst="rect">
            <a:avLst/>
          </a:prstGeom>
          <a:solidFill>
            <a:srgbClr val="FFFFFF">
              <a:alpha val="29998"/>
            </a:srgbClr>
          </a:solidFill>
        </p:spPr>
        <p:txBody>
          <a:bodyPr vert="horz" wrap="square" lIns="0" tIns="82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000" spc="-3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〈</a:t>
            </a:r>
            <a:r>
              <a:rPr sz="1000" spc="1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研</a:t>
            </a:r>
            <a:r>
              <a:rPr sz="1000" spc="-1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修</a:t>
            </a:r>
            <a:r>
              <a:rPr sz="1000" spc="-3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医</a:t>
            </a:r>
            <a:r>
              <a:rPr sz="1000" spc="-3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の</a:t>
            </a:r>
            <a:r>
              <a:rPr sz="1000" spc="-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評</a:t>
            </a:r>
            <a:r>
              <a:rPr sz="1000" spc="-1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価</a:t>
            </a:r>
            <a:r>
              <a:rPr sz="1000" spc="-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〉</a:t>
            </a:r>
            <a:endParaRPr sz="1000">
              <a:latin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700" y="547455"/>
            <a:ext cx="6561750" cy="6843797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675"/>
              </a:spcBef>
            </a:pP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90" dirty="0">
                <a:solidFill>
                  <a:srgbClr val="231F20"/>
                </a:solidFill>
                <a:latin typeface="ＭＳ ゴシック"/>
                <a:cs typeface="ＭＳ ゴシック"/>
              </a:rPr>
              <a:t>か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ら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依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頼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行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 marR="60325">
              <a:lnSpc>
                <a:spcPct val="148200"/>
              </a:lnSpc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29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20" dirty="0">
                <a:solidFill>
                  <a:srgbClr val="231F20"/>
                </a:solidFill>
                <a:latin typeface="ＭＳ ゴシック"/>
                <a:cs typeface="ＭＳ ゴシック"/>
              </a:rPr>
              <a:t>依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頼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認画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28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35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25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20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か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ら</a:t>
            </a:r>
            <a:r>
              <a:rPr sz="1000" spc="20" dirty="0">
                <a:solidFill>
                  <a:srgbClr val="231F20"/>
                </a:solidFill>
                <a:latin typeface="ＭＳ ゴシック"/>
                <a:cs typeface="ＭＳ ゴシック"/>
              </a:rPr>
              <a:t>依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頼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あ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っ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症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例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登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録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20" dirty="0">
                <a:solidFill>
                  <a:srgbClr val="231F20"/>
                </a:solidFill>
                <a:latin typeface="ＭＳ ゴシック"/>
                <a:cs typeface="ＭＳ ゴシック"/>
              </a:rPr>
              <a:t>依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頼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票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20" dirty="0">
                <a:solidFill>
                  <a:srgbClr val="231F20"/>
                </a:solidFill>
                <a:latin typeface="ＭＳ ゴシック"/>
                <a:cs typeface="ＭＳ ゴシック"/>
              </a:rPr>
              <a:t>依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頼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示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さ 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す。</a:t>
            </a:r>
            <a:endParaRPr sz="1000" dirty="0">
              <a:latin typeface="ＭＳ ゴシック"/>
              <a:cs typeface="ＭＳ ゴシック"/>
            </a:endParaRPr>
          </a:p>
          <a:p>
            <a:pPr marL="76835">
              <a:lnSpc>
                <a:spcPct val="100000"/>
              </a:lnSpc>
              <a:spcBef>
                <a:spcPts val="580"/>
              </a:spcBef>
            </a:pP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示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切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替</a:t>
            </a:r>
            <a:r>
              <a:rPr sz="1000" spc="-160" dirty="0">
                <a:solidFill>
                  <a:srgbClr val="231F20"/>
                </a:solidFill>
                <a:latin typeface="ＭＳ ゴシック"/>
                <a:cs typeface="ＭＳ ゴシック"/>
              </a:rPr>
              <a:t>エ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ア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未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処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理</a:t>
            </a:r>
            <a:r>
              <a:rPr sz="1000" spc="-24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/</a:t>
            </a:r>
            <a:r>
              <a:rPr sz="1000" spc="-32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未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と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承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195" dirty="0">
                <a:solidFill>
                  <a:srgbClr val="231F20"/>
                </a:solidFill>
                <a:latin typeface="ＭＳ ゴシック"/>
                <a:cs typeface="ＭＳ ゴシック"/>
              </a:rPr>
              <a:t>済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/</a:t>
            </a:r>
            <a:r>
              <a:rPr sz="1000" spc="-26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価済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示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切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替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</a:pPr>
            <a:endParaRPr sz="1000" dirty="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 dirty="0">
              <a:latin typeface="ＭＳ ゴシック"/>
              <a:cs typeface="ＭＳ ゴシック"/>
            </a:endParaRPr>
          </a:p>
          <a:p>
            <a:pPr marL="139700" indent="-127635">
              <a:lnSpc>
                <a:spcPct val="100000"/>
              </a:lnSpc>
              <a:buSzPct val="90000"/>
              <a:buChar char="■"/>
              <a:tabLst>
                <a:tab pos="140335" algn="l"/>
              </a:tabLst>
            </a:pPr>
            <a:r>
              <a:rPr sz="1000" spc="-15" dirty="0">
                <a:solidFill>
                  <a:srgbClr val="46976D"/>
                </a:solidFill>
                <a:latin typeface="ＭＳ ゴシック"/>
                <a:cs typeface="ＭＳ ゴシック"/>
              </a:rPr>
              <a:t>登</a:t>
            </a:r>
            <a:r>
              <a:rPr sz="1000" dirty="0">
                <a:solidFill>
                  <a:srgbClr val="46976D"/>
                </a:solidFill>
                <a:latin typeface="ＭＳ ゴシック"/>
                <a:cs typeface="ＭＳ ゴシック"/>
              </a:rPr>
              <a:t>録</a:t>
            </a:r>
            <a:r>
              <a:rPr sz="1000" spc="-30" dirty="0">
                <a:solidFill>
                  <a:srgbClr val="46976D"/>
                </a:solidFill>
                <a:latin typeface="ＭＳ ゴシック"/>
                <a:cs typeface="ＭＳ ゴシック"/>
              </a:rPr>
              <a:t>症</a:t>
            </a:r>
            <a:r>
              <a:rPr sz="1000" spc="-35" dirty="0">
                <a:solidFill>
                  <a:srgbClr val="46976D"/>
                </a:solidFill>
                <a:latin typeface="ＭＳ ゴシック"/>
                <a:cs typeface="ＭＳ ゴシック"/>
              </a:rPr>
              <a:t>例</a:t>
            </a:r>
            <a:r>
              <a:rPr sz="1000" spc="-40" dirty="0">
                <a:solidFill>
                  <a:srgbClr val="46976D"/>
                </a:solidFill>
                <a:latin typeface="ＭＳ ゴシック"/>
                <a:cs typeface="ＭＳ ゴシック"/>
              </a:rPr>
              <a:t>の</a:t>
            </a:r>
            <a:r>
              <a:rPr sz="1000" spc="-25" dirty="0">
                <a:solidFill>
                  <a:srgbClr val="46976D"/>
                </a:solidFill>
                <a:latin typeface="ＭＳ ゴシック"/>
                <a:cs typeface="ＭＳ ゴシック"/>
              </a:rPr>
              <a:t>承</a:t>
            </a:r>
            <a:r>
              <a:rPr sz="1000" spc="-110" dirty="0">
                <a:solidFill>
                  <a:srgbClr val="46976D"/>
                </a:solidFill>
                <a:latin typeface="ＭＳ ゴシック"/>
                <a:cs typeface="ＭＳ ゴシック"/>
              </a:rPr>
              <a:t>認</a:t>
            </a:r>
            <a:r>
              <a:rPr sz="1000" spc="-80" dirty="0">
                <a:solidFill>
                  <a:srgbClr val="46976D"/>
                </a:solidFill>
                <a:latin typeface="ＭＳ ゴシック"/>
                <a:cs typeface="ＭＳ ゴシック"/>
              </a:rPr>
              <a:t>・</a:t>
            </a:r>
            <a:r>
              <a:rPr sz="1000" spc="-110" dirty="0">
                <a:solidFill>
                  <a:srgbClr val="46976D"/>
                </a:solidFill>
                <a:latin typeface="ＭＳ ゴシック"/>
                <a:cs typeface="ＭＳ ゴシック"/>
              </a:rPr>
              <a:t>差</a:t>
            </a:r>
            <a:r>
              <a:rPr sz="1000" spc="-80" dirty="0">
                <a:solidFill>
                  <a:srgbClr val="46976D"/>
                </a:solidFill>
                <a:latin typeface="ＭＳ ゴシック"/>
                <a:cs typeface="ＭＳ ゴシック"/>
              </a:rPr>
              <a:t>し</a:t>
            </a:r>
            <a:r>
              <a:rPr sz="1000" spc="-120" dirty="0">
                <a:solidFill>
                  <a:srgbClr val="46976D"/>
                </a:solidFill>
                <a:latin typeface="ＭＳ ゴシック"/>
                <a:cs typeface="ＭＳ ゴシック"/>
              </a:rPr>
              <a:t>戻</a:t>
            </a:r>
            <a:r>
              <a:rPr sz="1000" dirty="0">
                <a:solidFill>
                  <a:srgbClr val="46976D"/>
                </a:solidFill>
                <a:latin typeface="ＭＳ ゴシック"/>
                <a:cs typeface="ＭＳ ゴシック"/>
              </a:rPr>
              <a:t>し</a:t>
            </a:r>
            <a:endParaRPr sz="1000" dirty="0">
              <a:latin typeface="ＭＳ ゴシック"/>
              <a:cs typeface="ＭＳ ゴシック"/>
            </a:endParaRPr>
          </a:p>
          <a:p>
            <a:pPr marL="196850" indent="-184785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197485" algn="l"/>
              </a:tabLst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30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依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頼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認画</a:t>
            </a:r>
            <a:r>
              <a:rPr sz="1000" spc="245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30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29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症例</a:t>
            </a:r>
            <a:r>
              <a:rPr sz="1000" spc="-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7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16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エ</a:t>
            </a:r>
            <a:r>
              <a:rPr sz="1000" spc="-1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ア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9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か</a:t>
            </a:r>
            <a:r>
              <a:rPr sz="1000" spc="-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ら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承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7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行う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症</a:t>
            </a:r>
            <a:r>
              <a:rPr sz="1000" spc="-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例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選</a:t>
            </a:r>
            <a:r>
              <a:rPr sz="1000" spc="-1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択</a:t>
            </a:r>
            <a:r>
              <a:rPr sz="1000" spc="-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6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lang="ja-JP" altLang="en-US"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sz="1000" spc="-3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7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示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0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ボ</a:t>
            </a:r>
            <a:r>
              <a:rPr sz="1000" spc="-1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8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0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203200" indent="-191135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203835" algn="l"/>
              </a:tabLst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26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症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例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承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25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/</a:t>
            </a:r>
            <a:r>
              <a:rPr sz="1000" spc="-26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閲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spc="245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8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示さ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 marR="59690" indent="-63500">
              <a:lnSpc>
                <a:spcPct val="148200"/>
              </a:lnSpc>
            </a:pPr>
            <a:r>
              <a:rPr sz="1000" spc="15" dirty="0">
                <a:solidFill>
                  <a:srgbClr val="231F20"/>
                </a:solidFill>
                <a:latin typeface="ＭＳ ゴシック"/>
                <a:cs typeface="ＭＳ ゴシック"/>
              </a:rPr>
              <a:t>「研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デ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ー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示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エ</a:t>
            </a:r>
            <a:r>
              <a:rPr sz="1000" spc="-120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50" dirty="0">
                <a:solidFill>
                  <a:srgbClr val="231F20"/>
                </a:solidFill>
                <a:latin typeface="ＭＳ ゴシック"/>
                <a:cs typeface="ＭＳ ゴシック"/>
              </a:rPr>
              <a:t>ア</a:t>
            </a:r>
            <a:r>
              <a:rPr sz="1000" spc="15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内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容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15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登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録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症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例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デ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ー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160" dirty="0">
                <a:solidFill>
                  <a:srgbClr val="231F20"/>
                </a:solidFill>
                <a:latin typeface="ＭＳ ゴシック"/>
                <a:cs typeface="ＭＳ ゴシック"/>
              </a:rPr>
              <a:t>と</a:t>
            </a:r>
            <a:r>
              <a:rPr sz="1000" spc="-18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正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デ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ー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登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録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さ</a:t>
            </a:r>
            <a:r>
              <a:rPr sz="1000" spc="-130" dirty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か確 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行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す。</a:t>
            </a:r>
            <a:endParaRPr sz="1000" dirty="0">
              <a:latin typeface="ＭＳ ゴシック"/>
              <a:cs typeface="ＭＳ ゴシック"/>
            </a:endParaRPr>
          </a:p>
          <a:p>
            <a:pPr marL="146685" indent="-134620">
              <a:lnSpc>
                <a:spcPct val="100000"/>
              </a:lnSpc>
              <a:spcBef>
                <a:spcPts val="580"/>
              </a:spcBef>
              <a:buAutoNum type="arabicPeriod" startAt="3"/>
              <a:tabLst>
                <a:tab pos="147320" algn="l"/>
              </a:tabLst>
            </a:pP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6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後</a:t>
            </a:r>
            <a:r>
              <a:rPr sz="1000" spc="-6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lang="ja-JP" altLang="en-US"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sz="1000" spc="-1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指</a:t>
            </a:r>
            <a:r>
              <a:rPr sz="1000" spc="-3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導</a:t>
            </a:r>
            <a:r>
              <a:rPr sz="1000" spc="-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3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7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16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エ</a:t>
            </a:r>
            <a:r>
              <a:rPr sz="1000" spc="-12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5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ア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29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承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0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ボ</a:t>
            </a:r>
            <a:r>
              <a:rPr sz="1000" spc="-1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6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29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1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差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1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戻</a:t>
            </a:r>
            <a:r>
              <a:rPr sz="1000" spc="-1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0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ボ</a:t>
            </a:r>
            <a:r>
              <a:rPr sz="1000" spc="-1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8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0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 marR="60325">
              <a:lnSpc>
                <a:spcPct val="148200"/>
              </a:lnSpc>
            </a:pP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修医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へ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連絡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事</a:t>
            </a:r>
            <a:r>
              <a:rPr sz="1000" spc="-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項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あ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-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場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合</a:t>
            </a:r>
            <a:r>
              <a:rPr sz="1000" spc="-29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「研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修医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へ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連絡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事項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へ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1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1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なお</a:t>
            </a:r>
            <a:r>
              <a:rPr sz="1000" spc="-6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lang="ja-JP" altLang="en-US"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sz="1000" spc="-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承</a:t>
            </a:r>
            <a:r>
              <a:rPr sz="1000" spc="-1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後</a:t>
            </a:r>
            <a:r>
              <a:rPr sz="1000" spc="-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修医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へ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連絡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事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項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力で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な</a:t>
            </a:r>
            <a:r>
              <a:rPr sz="1000" spc="-195" dirty="0">
                <a:solidFill>
                  <a:srgbClr val="231F20"/>
                </a:solidFill>
                <a:latin typeface="ＭＳ ゴシック"/>
                <a:cs typeface="ＭＳ ゴシック"/>
              </a:rPr>
              <a:t>く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な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り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30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ご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注</a:t>
            </a:r>
            <a:r>
              <a:rPr sz="1000" spc="-150" dirty="0">
                <a:solidFill>
                  <a:srgbClr val="231F20"/>
                </a:solidFill>
                <a:latin typeface="ＭＳ ゴシック"/>
                <a:cs typeface="ＭＳ ゴシック"/>
              </a:rPr>
              <a:t>意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く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だ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さ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</a:pPr>
            <a:endParaRPr sz="1000" dirty="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 dirty="0">
              <a:latin typeface="ＭＳ ゴシック"/>
              <a:cs typeface="ＭＳ ゴシック"/>
            </a:endParaRPr>
          </a:p>
          <a:p>
            <a:pPr marL="139700" indent="-127635">
              <a:lnSpc>
                <a:spcPct val="100000"/>
              </a:lnSpc>
              <a:buSzPct val="90000"/>
              <a:buChar char="■"/>
              <a:tabLst>
                <a:tab pos="140335" algn="l"/>
              </a:tabLst>
            </a:pPr>
            <a:r>
              <a:rPr sz="1000" spc="-25" dirty="0">
                <a:solidFill>
                  <a:srgbClr val="46976D"/>
                </a:solidFill>
                <a:latin typeface="ＭＳ ゴシック"/>
                <a:cs typeface="ＭＳ ゴシック"/>
              </a:rPr>
              <a:t>承</a:t>
            </a:r>
            <a:r>
              <a:rPr sz="1000" spc="-110" dirty="0">
                <a:solidFill>
                  <a:srgbClr val="46976D"/>
                </a:solidFill>
                <a:latin typeface="ＭＳ ゴシック"/>
                <a:cs typeface="ＭＳ ゴシック"/>
              </a:rPr>
              <a:t>認</a:t>
            </a:r>
            <a:r>
              <a:rPr sz="1000" spc="-95" dirty="0">
                <a:solidFill>
                  <a:srgbClr val="46976D"/>
                </a:solidFill>
                <a:latin typeface="ＭＳ ゴシック"/>
                <a:cs typeface="ＭＳ ゴシック"/>
              </a:rPr>
              <a:t>し</a:t>
            </a:r>
            <a:r>
              <a:rPr sz="1000" spc="-35" dirty="0">
                <a:solidFill>
                  <a:srgbClr val="46976D"/>
                </a:solidFill>
                <a:latin typeface="ＭＳ ゴシック"/>
                <a:cs typeface="ＭＳ ゴシック"/>
              </a:rPr>
              <a:t>た</a:t>
            </a:r>
            <a:r>
              <a:rPr sz="1000" spc="-30" dirty="0">
                <a:solidFill>
                  <a:srgbClr val="46976D"/>
                </a:solidFill>
                <a:latin typeface="ＭＳ ゴシック"/>
                <a:cs typeface="ＭＳ ゴシック"/>
              </a:rPr>
              <a:t>症</a:t>
            </a:r>
            <a:r>
              <a:rPr sz="1000" spc="-35" dirty="0">
                <a:solidFill>
                  <a:srgbClr val="46976D"/>
                </a:solidFill>
                <a:latin typeface="ＭＳ ゴシック"/>
                <a:cs typeface="ＭＳ ゴシック"/>
              </a:rPr>
              <a:t>例</a:t>
            </a:r>
            <a:r>
              <a:rPr sz="1000" spc="-15" dirty="0">
                <a:solidFill>
                  <a:srgbClr val="46976D"/>
                </a:solidFill>
                <a:latin typeface="ＭＳ ゴシック"/>
                <a:cs typeface="ＭＳ ゴシック"/>
              </a:rPr>
              <a:t>の</a:t>
            </a:r>
            <a:r>
              <a:rPr sz="1000" spc="-10" dirty="0">
                <a:solidFill>
                  <a:srgbClr val="46976D"/>
                </a:solidFill>
                <a:latin typeface="ＭＳ ゴシック"/>
                <a:cs typeface="ＭＳ ゴシック"/>
              </a:rPr>
              <a:t>確</a:t>
            </a:r>
            <a:r>
              <a:rPr sz="1000" dirty="0">
                <a:solidFill>
                  <a:srgbClr val="46976D"/>
                </a:solidFill>
                <a:latin typeface="ＭＳ ゴシック"/>
                <a:cs typeface="ＭＳ ゴシック"/>
              </a:rPr>
              <a:t>認</a:t>
            </a:r>
            <a:endParaRPr sz="1000" dirty="0">
              <a:latin typeface="ＭＳ ゴシック"/>
              <a:cs typeface="ＭＳ ゴシック"/>
            </a:endParaRPr>
          </a:p>
          <a:p>
            <a:pPr marL="12700" marR="1653539">
              <a:lnSpc>
                <a:spcPct val="148200"/>
              </a:lnSpc>
            </a:pPr>
            <a:r>
              <a:rPr sz="1000" spc="-3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1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.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29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依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頼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認画</a:t>
            </a:r>
            <a:r>
              <a:rPr sz="1000" spc="245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8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29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示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切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替</a:t>
            </a:r>
            <a:r>
              <a:rPr sz="1000" spc="-16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エ</a:t>
            </a:r>
            <a:r>
              <a:rPr sz="1000" spc="-1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ア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0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6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lang="ja-JP" altLang="en-US"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sz="1000" spc="-2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承</a:t>
            </a:r>
            <a:r>
              <a:rPr sz="1000" spc="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8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済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5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7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0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。 </a:t>
            </a:r>
            <a:r>
              <a:rPr lang="ja-JP" altLang="en-US" sz="100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　　　</a:t>
            </a:r>
            <a:r>
              <a:rPr sz="1000" spc="-21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2</a:t>
            </a:r>
            <a:r>
              <a:rPr sz="1000" spc="-215" dirty="0">
                <a:solidFill>
                  <a:srgbClr val="231F20"/>
                </a:solidFill>
                <a:latin typeface="ＭＳ ゴシック"/>
                <a:cs typeface="ＭＳ ゴシック"/>
              </a:rPr>
              <a:t>.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症例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160" dirty="0">
                <a:solidFill>
                  <a:srgbClr val="231F20"/>
                </a:solidFill>
                <a:latin typeface="ＭＳ ゴシック"/>
                <a:cs typeface="ＭＳ ゴシック"/>
              </a:rPr>
              <a:t>エ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ア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承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済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み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症例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示さ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lang="en-US" sz="1000" dirty="0">
              <a:latin typeface="ＭＳ ゴシック"/>
              <a:cs typeface="ＭＳ ゴシック"/>
            </a:endParaRPr>
          </a:p>
          <a:p>
            <a:pPr marL="12700" marR="1653539">
              <a:lnSpc>
                <a:spcPct val="148200"/>
              </a:lnSpc>
            </a:pPr>
            <a:r>
              <a:rPr lang="ja-JP" altLang="en-US" sz="1000" spc="-3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　</a:t>
            </a:r>
            <a:r>
              <a:rPr sz="1000" spc="-3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閲</a:t>
            </a:r>
            <a:r>
              <a:rPr sz="1000" spc="-10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9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8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3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症</a:t>
            </a:r>
            <a:r>
              <a:rPr sz="1000" spc="-6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例</a:t>
            </a:r>
            <a:r>
              <a:rPr sz="1000" spc="-2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選</a:t>
            </a:r>
            <a:r>
              <a:rPr sz="1000" spc="-12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択</a:t>
            </a:r>
            <a:r>
              <a:rPr sz="1000" spc="-7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6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lang="ja-JP" altLang="en-US"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sz="1000" spc="-3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7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示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0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ボ</a:t>
            </a:r>
            <a:r>
              <a:rPr sz="1000" spc="-1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8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0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lang="en-US" sz="1000" dirty="0">
              <a:solidFill>
                <a:srgbClr val="231F20"/>
              </a:solidFill>
              <a:latin typeface="ＭＳ ゴシック"/>
              <a:cs typeface="ＭＳ ゴシック"/>
            </a:endParaRPr>
          </a:p>
          <a:p>
            <a:pPr marL="12700" marR="1653539">
              <a:lnSpc>
                <a:spcPct val="148200"/>
              </a:lnSpc>
            </a:pPr>
            <a:r>
              <a:rPr sz="1000" spc="-1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3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.</a:t>
            </a:r>
            <a:r>
              <a:rPr sz="1000" spc="-38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選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択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症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例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28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27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症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例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承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27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/</a:t>
            </a:r>
            <a:r>
              <a:rPr sz="1000" spc="-27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閲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spc="245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30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2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3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8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示さ</a:t>
            </a:r>
            <a:r>
              <a:rPr sz="1000" spc="-7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4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lang="ja-JP" altLang="en-US"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lang="en-US" sz="1000" dirty="0" smtClean="0">
              <a:solidFill>
                <a:srgbClr val="231F20"/>
              </a:solidFill>
              <a:latin typeface="ＭＳ ゴシック"/>
              <a:cs typeface="ＭＳ ゴシック"/>
            </a:endParaRPr>
          </a:p>
          <a:p>
            <a:pPr marL="12700" marR="1653539">
              <a:lnSpc>
                <a:spcPct val="148200"/>
              </a:lnSpc>
            </a:pPr>
            <a:r>
              <a:rPr lang="ja-JP" altLang="en-US"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lang="ja-JP" altLang="en-US" sz="1000" spc="-4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sz="1000" spc="-4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5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2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承</a:t>
            </a:r>
            <a:r>
              <a:rPr sz="1000" spc="-1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9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3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3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症例</a:t>
            </a:r>
            <a:r>
              <a:rPr sz="1000" spc="-2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情</a:t>
            </a:r>
            <a:r>
              <a:rPr sz="1000" spc="-3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報</a:t>
            </a:r>
            <a:r>
              <a:rPr sz="1000" spc="-4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変</a:t>
            </a:r>
            <a:r>
              <a:rPr sz="1000" spc="-7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更</a:t>
            </a:r>
            <a:r>
              <a:rPr sz="1000" spc="-6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や</a:t>
            </a:r>
            <a:r>
              <a:rPr sz="1000" spc="-3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更新</a:t>
            </a:r>
            <a:r>
              <a:rPr sz="1000" spc="-4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-6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8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7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8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せ</a:t>
            </a:r>
            <a:r>
              <a:rPr sz="1000" spc="-7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ん</a:t>
            </a:r>
            <a:r>
              <a:rPr lang="ja-JP" altLang="en-US"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 smtClean="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</a:pPr>
            <a:endParaRPr sz="1000" dirty="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 dirty="0">
              <a:latin typeface="ＭＳ ゴシック"/>
              <a:cs typeface="ＭＳ ゴシック"/>
            </a:endParaRPr>
          </a:p>
          <a:p>
            <a:pPr marL="12700">
              <a:lnSpc>
                <a:spcPct val="100000"/>
              </a:lnSpc>
            </a:pPr>
            <a:r>
              <a:rPr sz="1000" spc="-35" dirty="0">
                <a:solidFill>
                  <a:srgbClr val="46976D"/>
                </a:solidFill>
                <a:latin typeface="ＭＳ ゴシック"/>
                <a:cs typeface="ＭＳ ゴシック"/>
              </a:rPr>
              <a:t>■</a:t>
            </a:r>
            <a:r>
              <a:rPr sz="1000" spc="-15" dirty="0">
                <a:solidFill>
                  <a:srgbClr val="46976D"/>
                </a:solidFill>
                <a:latin typeface="ＭＳ ゴシック"/>
                <a:cs typeface="ＭＳ ゴシック"/>
              </a:rPr>
              <a:t>評</a:t>
            </a:r>
            <a:r>
              <a:rPr sz="1000" spc="-30" dirty="0">
                <a:solidFill>
                  <a:srgbClr val="46976D"/>
                </a:solidFill>
                <a:latin typeface="ＭＳ ゴシック"/>
                <a:cs typeface="ＭＳ ゴシック"/>
              </a:rPr>
              <a:t>価</a:t>
            </a:r>
            <a:r>
              <a:rPr sz="1000" spc="-25" dirty="0">
                <a:solidFill>
                  <a:srgbClr val="46976D"/>
                </a:solidFill>
                <a:latin typeface="ＭＳ ゴシック"/>
                <a:cs typeface="ＭＳ ゴシック"/>
              </a:rPr>
              <a:t>票</a:t>
            </a:r>
            <a:r>
              <a:rPr sz="1000" spc="-105" dirty="0">
                <a:solidFill>
                  <a:srgbClr val="46976D"/>
                </a:solidFill>
                <a:latin typeface="ＭＳ ゴシック"/>
                <a:cs typeface="ＭＳ ゴシック"/>
              </a:rPr>
              <a:t>の</a:t>
            </a:r>
            <a:r>
              <a:rPr sz="1000" spc="-35" dirty="0">
                <a:solidFill>
                  <a:srgbClr val="46976D"/>
                </a:solidFill>
                <a:latin typeface="ＭＳ ゴシック"/>
                <a:cs typeface="ＭＳ ゴシック"/>
              </a:rPr>
              <a:t>入力</a:t>
            </a:r>
            <a:endParaRPr sz="1000" dirty="0">
              <a:latin typeface="ＭＳ ゴシック"/>
              <a:cs typeface="ＭＳ ゴシック"/>
            </a:endParaRPr>
          </a:p>
          <a:p>
            <a:pPr marL="140335" marR="60325" indent="-128270">
              <a:lnSpc>
                <a:spcPct val="148200"/>
              </a:lnSpc>
              <a:buAutoNum type="arabicPeriod"/>
              <a:tabLst>
                <a:tab pos="218440" algn="l"/>
              </a:tabLst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29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15" dirty="0">
                <a:solidFill>
                  <a:srgbClr val="231F20"/>
                </a:solidFill>
                <a:latin typeface="ＭＳ ゴシック"/>
                <a:cs typeface="ＭＳ ゴシック"/>
              </a:rPr>
              <a:t>依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頼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認画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28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9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1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票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1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エ</a:t>
            </a:r>
            <a:r>
              <a:rPr sz="1000" spc="-114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ア</a:t>
            </a:r>
            <a:r>
              <a:rPr sz="1000" spc="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か</a:t>
            </a:r>
            <a:r>
              <a:rPr sz="1000" spc="-8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ら</a:t>
            </a:r>
            <a:r>
              <a:rPr sz="1000" spc="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承</a:t>
            </a:r>
            <a:r>
              <a:rPr sz="1000" spc="-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行う</a:t>
            </a:r>
            <a:r>
              <a:rPr sz="1000" spc="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6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選</a:t>
            </a:r>
            <a:r>
              <a:rPr sz="1000" spc="-114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択</a:t>
            </a:r>
            <a:r>
              <a:rPr sz="1000" spc="-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6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1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lang="ja-JP" altLang="en-US" sz="1000" spc="1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sz="1000" spc="-2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6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示</a:t>
            </a:r>
            <a:r>
              <a:rPr sz="1000" spc="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ボ</a:t>
            </a:r>
            <a:r>
              <a:rPr sz="1000" spc="-1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7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6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lang="ja-JP" altLang="en-US" sz="100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lang="ja-JP" altLang="en-US"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lang="ja-JP" altLang="en-US" sz="100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　</a:t>
            </a:r>
            <a:r>
              <a:rPr sz="1000" spc="-17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0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53670" indent="-141605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154305" algn="l"/>
              </a:tabLst>
            </a:pP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選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択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27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26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票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190" dirty="0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/</a:t>
            </a:r>
            <a:r>
              <a:rPr sz="1000" spc="-26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閲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spc="245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8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示さ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2700" marR="1487805" indent="64135">
              <a:lnSpc>
                <a:spcPct val="148200"/>
              </a:lnSpc>
            </a:pP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対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象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情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報</a:t>
            </a:r>
            <a:r>
              <a:rPr sz="1000" spc="-160" dirty="0">
                <a:solidFill>
                  <a:srgbClr val="231F20"/>
                </a:solidFill>
                <a:latin typeface="ＭＳ ゴシック"/>
                <a:cs typeface="ＭＳ ゴシック"/>
              </a:rPr>
              <a:t>エ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ア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対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象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医に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間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違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ない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か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く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だ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さ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  </a:t>
            </a:r>
            <a:r>
              <a:rPr lang="ja-JP" altLang="en-US"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lang="ja-JP" altLang="en-US" sz="100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　</a:t>
            </a:r>
            <a:r>
              <a:rPr sz="1000" spc="-22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3</a:t>
            </a:r>
            <a:r>
              <a:rPr sz="1000" spc="-220" dirty="0">
                <a:solidFill>
                  <a:srgbClr val="231F20"/>
                </a:solidFill>
                <a:latin typeface="ＭＳ ゴシック"/>
                <a:cs typeface="ＭＳ ゴシック"/>
              </a:rPr>
              <a:t>.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票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160" dirty="0">
                <a:solidFill>
                  <a:srgbClr val="231F20"/>
                </a:solidFill>
                <a:latin typeface="ＭＳ ゴシック"/>
                <a:cs typeface="ＭＳ ゴシック"/>
              </a:rPr>
              <a:t>エ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ア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項</a:t>
            </a:r>
            <a:r>
              <a:rPr sz="1000" spc="-145" dirty="0">
                <a:solidFill>
                  <a:srgbClr val="231F20"/>
                </a:solidFill>
                <a:latin typeface="ＭＳ ゴシック"/>
                <a:cs typeface="ＭＳ ゴシック"/>
              </a:rPr>
              <a:t>目</a:t>
            </a:r>
            <a:r>
              <a:rPr sz="1000" spc="-120" dirty="0">
                <a:solidFill>
                  <a:srgbClr val="231F20"/>
                </a:solidFill>
                <a:latin typeface="ＭＳ ゴシック"/>
                <a:cs typeface="ＭＳ ゴシック"/>
              </a:rPr>
              <a:t>ご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と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担当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指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導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130" dirty="0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>
              <a:lnSpc>
                <a:spcPct val="100000"/>
              </a:lnSpc>
              <a:spcBef>
                <a:spcPts val="575"/>
              </a:spcBef>
            </a:pP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1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9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票</a:t>
            </a:r>
            <a:r>
              <a:rPr sz="1000" spc="-6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変</a:t>
            </a:r>
            <a:r>
              <a:rPr sz="1000" spc="-6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更</a:t>
            </a:r>
            <a:r>
              <a:rPr sz="1000" spc="-1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場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合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-6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lang="ja-JP" altLang="en-US"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sz="1000" spc="-1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3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票</a:t>
            </a:r>
            <a:r>
              <a:rPr sz="1000" spc="-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選</a:t>
            </a:r>
            <a:r>
              <a:rPr sz="1000" spc="-7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択</a:t>
            </a:r>
            <a:r>
              <a:rPr sz="1000" spc="-16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エ</a:t>
            </a:r>
            <a:r>
              <a:rPr sz="1000" spc="-12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5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ア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3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1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3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8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票</a:t>
            </a:r>
            <a:r>
              <a:rPr sz="1000" spc="-2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選</a:t>
            </a:r>
            <a:r>
              <a:rPr sz="1000" spc="-12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択</a:t>
            </a:r>
            <a:r>
              <a:rPr sz="1000" spc="-10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lang="ja-JP" altLang="en-US"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4.</a:t>
            </a:r>
            <a:r>
              <a:rPr sz="1000" spc="-39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後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-6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lang="ja-JP" altLang="en-US"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sz="1000" spc="-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保</a:t>
            </a:r>
            <a:r>
              <a:rPr sz="1000" spc="-10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存</a:t>
            </a:r>
            <a:r>
              <a:rPr sz="1000" spc="-14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メ</a:t>
            </a:r>
            <a:r>
              <a:rPr sz="1000" spc="-6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ニ</a:t>
            </a:r>
            <a:r>
              <a:rPr sz="1000" spc="-14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ュ</a:t>
            </a:r>
            <a:r>
              <a:rPr sz="1000" spc="-12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ー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29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定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>
              <a:lnSpc>
                <a:spcPct val="100000"/>
              </a:lnSpc>
              <a:spcBef>
                <a:spcPts val="580"/>
              </a:spcBef>
            </a:pP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力途</a:t>
            </a:r>
            <a:r>
              <a:rPr sz="1000" spc="-6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中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中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断</a:t>
            </a:r>
            <a:r>
              <a:rPr sz="1000" spc="-1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場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合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-6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lang="ja-JP" altLang="en-US"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sz="1000" spc="-3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時</a:t>
            </a:r>
            <a:r>
              <a:rPr sz="1000" spc="-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保</a:t>
            </a:r>
            <a:r>
              <a:rPr sz="1000" spc="-114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存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5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8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4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10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-8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と</a:t>
            </a:r>
            <a:r>
              <a:rPr sz="1000" spc="-3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時</a:t>
            </a:r>
            <a:r>
              <a:rPr sz="1000" spc="-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保</a:t>
            </a:r>
            <a:r>
              <a:rPr sz="1000" spc="-4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存</a:t>
            </a:r>
            <a:r>
              <a:rPr sz="1000" spc="-6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8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4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lang="ja-JP" altLang="en-US"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4402" y="651599"/>
            <a:ext cx="6091555" cy="615315"/>
          </a:xfrm>
          <a:custGeom>
            <a:avLst/>
            <a:gdLst/>
            <a:ahLst/>
            <a:cxnLst/>
            <a:rect l="l" t="t" r="r" b="b"/>
            <a:pathLst>
              <a:path w="6091555" h="615315">
                <a:moveTo>
                  <a:pt x="6091199" y="0"/>
                </a:moveTo>
                <a:lnTo>
                  <a:pt x="0" y="0"/>
                </a:lnTo>
                <a:lnTo>
                  <a:pt x="0" y="614705"/>
                </a:lnTo>
                <a:lnTo>
                  <a:pt x="6091199" y="614705"/>
                </a:lnTo>
                <a:lnTo>
                  <a:pt x="6091199" y="0"/>
                </a:lnTo>
                <a:close/>
              </a:path>
            </a:pathLst>
          </a:custGeom>
          <a:solidFill>
            <a:srgbClr val="469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6000" y="4041003"/>
            <a:ext cx="1745202" cy="5984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4402" y="4040111"/>
            <a:ext cx="1768556" cy="2258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26299" y="1789203"/>
            <a:ext cx="3380157" cy="1653540"/>
            <a:chOff x="726299" y="1789203"/>
            <a:chExt cx="3380157" cy="1653540"/>
          </a:xfrm>
        </p:grpSpPr>
        <p:sp>
          <p:nvSpPr>
            <p:cNvPr id="6" name="object 6"/>
            <p:cNvSpPr/>
            <p:nvPr/>
          </p:nvSpPr>
          <p:spPr>
            <a:xfrm>
              <a:off x="734399" y="1789203"/>
              <a:ext cx="1874520" cy="16535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0148" y="2037270"/>
              <a:ext cx="1818005" cy="704850"/>
            </a:xfrm>
            <a:custGeom>
              <a:avLst/>
              <a:gdLst/>
              <a:ahLst/>
              <a:cxnLst/>
              <a:rect l="l" t="t" r="r" b="b"/>
              <a:pathLst>
                <a:path w="1818005" h="704850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596582"/>
                  </a:lnTo>
                  <a:lnTo>
                    <a:pt x="8486" y="638623"/>
                  </a:lnTo>
                  <a:lnTo>
                    <a:pt x="31630" y="672952"/>
                  </a:lnTo>
                  <a:lnTo>
                    <a:pt x="65960" y="696096"/>
                  </a:lnTo>
                  <a:lnTo>
                    <a:pt x="108000" y="704583"/>
                  </a:lnTo>
                  <a:lnTo>
                    <a:pt x="1710004" y="704583"/>
                  </a:lnTo>
                  <a:lnTo>
                    <a:pt x="1752039" y="696096"/>
                  </a:lnTo>
                  <a:lnTo>
                    <a:pt x="1786369" y="672952"/>
                  </a:lnTo>
                  <a:lnTo>
                    <a:pt x="1809516" y="638623"/>
                  </a:lnTo>
                  <a:lnTo>
                    <a:pt x="1818004" y="596582"/>
                  </a:lnTo>
                  <a:lnTo>
                    <a:pt x="1818004" y="108000"/>
                  </a:lnTo>
                  <a:lnTo>
                    <a:pt x="1809516" y="65960"/>
                  </a:lnTo>
                  <a:lnTo>
                    <a:pt x="1786369" y="31630"/>
                  </a:lnTo>
                  <a:lnTo>
                    <a:pt x="1752039" y="8486"/>
                  </a:lnTo>
                  <a:lnTo>
                    <a:pt x="1710004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DA2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6299" y="2867403"/>
              <a:ext cx="1818639" cy="491490"/>
            </a:xfrm>
            <a:custGeom>
              <a:avLst/>
              <a:gdLst/>
              <a:ahLst/>
              <a:cxnLst/>
              <a:rect l="l" t="t" r="r" b="b"/>
              <a:pathLst>
                <a:path w="1818639" h="491489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382955"/>
                  </a:lnTo>
                  <a:lnTo>
                    <a:pt x="8486" y="424989"/>
                  </a:lnTo>
                  <a:lnTo>
                    <a:pt x="31630" y="459314"/>
                  </a:lnTo>
                  <a:lnTo>
                    <a:pt x="65960" y="482457"/>
                  </a:lnTo>
                  <a:lnTo>
                    <a:pt x="108000" y="490943"/>
                  </a:lnTo>
                  <a:lnTo>
                    <a:pt x="1710448" y="490943"/>
                  </a:lnTo>
                  <a:lnTo>
                    <a:pt x="1752489" y="482457"/>
                  </a:lnTo>
                  <a:lnTo>
                    <a:pt x="1786818" y="459314"/>
                  </a:lnTo>
                  <a:lnTo>
                    <a:pt x="1809962" y="424989"/>
                  </a:lnTo>
                  <a:lnTo>
                    <a:pt x="1818449" y="382955"/>
                  </a:lnTo>
                  <a:lnTo>
                    <a:pt x="1818449" y="108000"/>
                  </a:lnTo>
                  <a:lnTo>
                    <a:pt x="1809962" y="65960"/>
                  </a:lnTo>
                  <a:lnTo>
                    <a:pt x="1786818" y="31630"/>
                  </a:lnTo>
                  <a:lnTo>
                    <a:pt x="1752489" y="8486"/>
                  </a:lnTo>
                  <a:lnTo>
                    <a:pt x="1710448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DA2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60866" y="2179802"/>
              <a:ext cx="1545590" cy="259715"/>
            </a:xfrm>
            <a:custGeom>
              <a:avLst/>
              <a:gdLst/>
              <a:ahLst/>
              <a:cxnLst/>
              <a:rect l="l" t="t" r="r" b="b"/>
              <a:pathLst>
                <a:path w="1545589" h="259714">
                  <a:moveTo>
                    <a:pt x="1545386" y="0"/>
                  </a:moveTo>
                  <a:lnTo>
                    <a:pt x="329438" y="0"/>
                  </a:lnTo>
                  <a:lnTo>
                    <a:pt x="0" y="259194"/>
                  </a:lnTo>
                  <a:lnTo>
                    <a:pt x="1545386" y="259194"/>
                  </a:lnTo>
                  <a:lnTo>
                    <a:pt x="1545386" y="0"/>
                  </a:lnTo>
                  <a:close/>
                </a:path>
              </a:pathLst>
            </a:custGeom>
            <a:solidFill>
              <a:srgbClr val="DA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25299" y="1532757"/>
            <a:ext cx="11201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30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spc="245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54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endParaRPr sz="1000">
              <a:latin typeface="ＭＳ ゴシック"/>
              <a:cs typeface="ＭＳ ゴシック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5299" y="3792714"/>
            <a:ext cx="13462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30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詳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細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情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報画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29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endParaRPr sz="1000">
              <a:latin typeface="ＭＳ ゴシック"/>
              <a:cs typeface="ＭＳ ゴシック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77236" y="3792714"/>
            <a:ext cx="10845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30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票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29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endParaRPr sz="1000">
              <a:latin typeface="ＭＳ ゴシック"/>
              <a:cs typeface="ＭＳ ゴシック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26299" y="4392904"/>
            <a:ext cx="2800821" cy="386715"/>
            <a:chOff x="726299" y="4392904"/>
            <a:chExt cx="2800821" cy="386715"/>
          </a:xfrm>
        </p:grpSpPr>
        <p:sp>
          <p:nvSpPr>
            <p:cNvPr id="18" name="object 18"/>
            <p:cNvSpPr/>
            <p:nvPr/>
          </p:nvSpPr>
          <p:spPr>
            <a:xfrm>
              <a:off x="726299" y="4419903"/>
              <a:ext cx="1651635" cy="355600"/>
            </a:xfrm>
            <a:custGeom>
              <a:avLst/>
              <a:gdLst/>
              <a:ahLst/>
              <a:cxnLst/>
              <a:rect l="l" t="t" r="r" b="b"/>
              <a:pathLst>
                <a:path w="1651635" h="355600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247053"/>
                  </a:lnTo>
                  <a:lnTo>
                    <a:pt x="8486" y="289088"/>
                  </a:lnTo>
                  <a:lnTo>
                    <a:pt x="31630" y="323418"/>
                  </a:lnTo>
                  <a:lnTo>
                    <a:pt x="65960" y="346565"/>
                  </a:lnTo>
                  <a:lnTo>
                    <a:pt x="108000" y="355053"/>
                  </a:lnTo>
                  <a:lnTo>
                    <a:pt x="1543507" y="355053"/>
                  </a:lnTo>
                  <a:lnTo>
                    <a:pt x="1585540" y="346565"/>
                  </a:lnTo>
                  <a:lnTo>
                    <a:pt x="1619865" y="323418"/>
                  </a:lnTo>
                  <a:lnTo>
                    <a:pt x="1643008" y="289088"/>
                  </a:lnTo>
                  <a:lnTo>
                    <a:pt x="1651495" y="247053"/>
                  </a:lnTo>
                  <a:lnTo>
                    <a:pt x="1651495" y="108000"/>
                  </a:lnTo>
                  <a:lnTo>
                    <a:pt x="1643008" y="65960"/>
                  </a:lnTo>
                  <a:lnTo>
                    <a:pt x="1619865" y="31630"/>
                  </a:lnTo>
                  <a:lnTo>
                    <a:pt x="1585540" y="8486"/>
                  </a:lnTo>
                  <a:lnTo>
                    <a:pt x="1543507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DA2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05990" y="4392904"/>
              <a:ext cx="1421130" cy="386715"/>
            </a:xfrm>
            <a:custGeom>
              <a:avLst/>
              <a:gdLst/>
              <a:ahLst/>
              <a:cxnLst/>
              <a:rect l="l" t="t" r="r" b="b"/>
              <a:pathLst>
                <a:path w="1421129" h="386714">
                  <a:moveTo>
                    <a:pt x="1420736" y="126898"/>
                  </a:moveTo>
                  <a:lnTo>
                    <a:pt x="1420215" y="126898"/>
                  </a:lnTo>
                  <a:lnTo>
                    <a:pt x="1420215" y="0"/>
                  </a:lnTo>
                  <a:lnTo>
                    <a:pt x="258762" y="0"/>
                  </a:lnTo>
                  <a:lnTo>
                    <a:pt x="258762" y="164655"/>
                  </a:lnTo>
                  <a:lnTo>
                    <a:pt x="0" y="386092"/>
                  </a:lnTo>
                  <a:lnTo>
                    <a:pt x="1420736" y="386092"/>
                  </a:lnTo>
                  <a:lnTo>
                    <a:pt x="1420736" y="126898"/>
                  </a:lnTo>
                  <a:close/>
                </a:path>
              </a:pathLst>
            </a:custGeom>
            <a:solidFill>
              <a:srgbClr val="DA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877648" y="4398752"/>
            <a:ext cx="2940011" cy="639966"/>
            <a:chOff x="3877648" y="4398752"/>
            <a:chExt cx="2940011" cy="639966"/>
          </a:xfrm>
        </p:grpSpPr>
        <p:sp>
          <p:nvSpPr>
            <p:cNvPr id="23" name="object 23"/>
            <p:cNvSpPr/>
            <p:nvPr/>
          </p:nvSpPr>
          <p:spPr>
            <a:xfrm>
              <a:off x="3877648" y="4398752"/>
              <a:ext cx="1609725" cy="267970"/>
            </a:xfrm>
            <a:custGeom>
              <a:avLst/>
              <a:gdLst/>
              <a:ahLst/>
              <a:cxnLst/>
              <a:rect l="l" t="t" r="r" b="b"/>
              <a:pathLst>
                <a:path w="1609725" h="267970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59753"/>
                  </a:lnTo>
                  <a:lnTo>
                    <a:pt x="8486" y="201788"/>
                  </a:lnTo>
                  <a:lnTo>
                    <a:pt x="31630" y="236118"/>
                  </a:lnTo>
                  <a:lnTo>
                    <a:pt x="65960" y="259265"/>
                  </a:lnTo>
                  <a:lnTo>
                    <a:pt x="108000" y="267754"/>
                  </a:lnTo>
                  <a:lnTo>
                    <a:pt x="1501203" y="267754"/>
                  </a:lnTo>
                  <a:lnTo>
                    <a:pt x="1543238" y="259265"/>
                  </a:lnTo>
                  <a:lnTo>
                    <a:pt x="1577568" y="236118"/>
                  </a:lnTo>
                  <a:lnTo>
                    <a:pt x="1600715" y="201788"/>
                  </a:lnTo>
                  <a:lnTo>
                    <a:pt x="1609204" y="159753"/>
                  </a:lnTo>
                  <a:lnTo>
                    <a:pt x="1609204" y="108000"/>
                  </a:lnTo>
                  <a:lnTo>
                    <a:pt x="1600715" y="65960"/>
                  </a:lnTo>
                  <a:lnTo>
                    <a:pt x="1577568" y="31630"/>
                  </a:lnTo>
                  <a:lnTo>
                    <a:pt x="1543238" y="8486"/>
                  </a:lnTo>
                  <a:lnTo>
                    <a:pt x="1501203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DA2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77648" y="4806003"/>
              <a:ext cx="1656080" cy="231775"/>
            </a:xfrm>
            <a:custGeom>
              <a:avLst/>
              <a:gdLst/>
              <a:ahLst/>
              <a:cxnLst/>
              <a:rect l="l" t="t" r="r" b="b"/>
              <a:pathLst>
                <a:path w="1656079" h="231775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23304"/>
                  </a:lnTo>
                  <a:lnTo>
                    <a:pt x="8486" y="165339"/>
                  </a:lnTo>
                  <a:lnTo>
                    <a:pt x="31630" y="199669"/>
                  </a:lnTo>
                  <a:lnTo>
                    <a:pt x="65960" y="222816"/>
                  </a:lnTo>
                  <a:lnTo>
                    <a:pt x="108000" y="231305"/>
                  </a:lnTo>
                  <a:lnTo>
                    <a:pt x="1547545" y="231305"/>
                  </a:lnTo>
                  <a:lnTo>
                    <a:pt x="1589586" y="222816"/>
                  </a:lnTo>
                  <a:lnTo>
                    <a:pt x="1623915" y="199669"/>
                  </a:lnTo>
                  <a:lnTo>
                    <a:pt x="1647060" y="165339"/>
                  </a:lnTo>
                  <a:lnTo>
                    <a:pt x="1655546" y="123304"/>
                  </a:lnTo>
                  <a:lnTo>
                    <a:pt x="1655546" y="108000"/>
                  </a:lnTo>
                  <a:lnTo>
                    <a:pt x="1647060" y="65960"/>
                  </a:lnTo>
                  <a:lnTo>
                    <a:pt x="1623915" y="31630"/>
                  </a:lnTo>
                  <a:lnTo>
                    <a:pt x="1589586" y="8486"/>
                  </a:lnTo>
                  <a:lnTo>
                    <a:pt x="1547545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006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48599" y="4779003"/>
              <a:ext cx="1369060" cy="259715"/>
            </a:xfrm>
            <a:custGeom>
              <a:avLst/>
              <a:gdLst/>
              <a:ahLst/>
              <a:cxnLst/>
              <a:rect l="l" t="t" r="r" b="b"/>
              <a:pathLst>
                <a:path w="1369059" h="259714">
                  <a:moveTo>
                    <a:pt x="1368894" y="0"/>
                  </a:moveTo>
                  <a:lnTo>
                    <a:pt x="291820" y="0"/>
                  </a:lnTo>
                  <a:lnTo>
                    <a:pt x="0" y="259194"/>
                  </a:lnTo>
                  <a:lnTo>
                    <a:pt x="1368894" y="259194"/>
                  </a:lnTo>
                  <a:lnTo>
                    <a:pt x="1368894" y="0"/>
                  </a:lnTo>
                  <a:close/>
                </a:path>
              </a:pathLst>
            </a:custGeom>
            <a:solidFill>
              <a:srgbClr val="0061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3878098" y="5175903"/>
            <a:ext cx="2962716" cy="4880456"/>
            <a:chOff x="3878098" y="5175903"/>
            <a:chExt cx="2962716" cy="4880456"/>
          </a:xfrm>
        </p:grpSpPr>
        <p:sp>
          <p:nvSpPr>
            <p:cNvPr id="30" name="object 30"/>
            <p:cNvSpPr/>
            <p:nvPr/>
          </p:nvSpPr>
          <p:spPr>
            <a:xfrm>
              <a:off x="3878098" y="5175903"/>
              <a:ext cx="1637030" cy="2423160"/>
            </a:xfrm>
            <a:custGeom>
              <a:avLst/>
              <a:gdLst/>
              <a:ahLst/>
              <a:cxnLst/>
              <a:rect l="l" t="t" r="r" b="b"/>
              <a:pathLst>
                <a:path w="1637029" h="2423159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2314803"/>
                  </a:lnTo>
                  <a:lnTo>
                    <a:pt x="8486" y="2356839"/>
                  </a:lnTo>
                  <a:lnTo>
                    <a:pt x="31630" y="2391168"/>
                  </a:lnTo>
                  <a:lnTo>
                    <a:pt x="65960" y="2414316"/>
                  </a:lnTo>
                  <a:lnTo>
                    <a:pt x="108000" y="2422804"/>
                  </a:lnTo>
                  <a:lnTo>
                    <a:pt x="1528648" y="2422804"/>
                  </a:lnTo>
                  <a:lnTo>
                    <a:pt x="1570688" y="2414316"/>
                  </a:lnTo>
                  <a:lnTo>
                    <a:pt x="1605018" y="2391168"/>
                  </a:lnTo>
                  <a:lnTo>
                    <a:pt x="1628162" y="2356839"/>
                  </a:lnTo>
                  <a:lnTo>
                    <a:pt x="1636649" y="2314803"/>
                  </a:lnTo>
                  <a:lnTo>
                    <a:pt x="1636649" y="108000"/>
                  </a:lnTo>
                  <a:lnTo>
                    <a:pt x="1628162" y="65960"/>
                  </a:lnTo>
                  <a:lnTo>
                    <a:pt x="1605018" y="31630"/>
                  </a:lnTo>
                  <a:lnTo>
                    <a:pt x="1570688" y="8486"/>
                  </a:lnTo>
                  <a:lnTo>
                    <a:pt x="1528648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DA2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87099" y="7660802"/>
              <a:ext cx="1637030" cy="2020570"/>
            </a:xfrm>
            <a:custGeom>
              <a:avLst/>
              <a:gdLst/>
              <a:ahLst/>
              <a:cxnLst/>
              <a:rect l="l" t="t" r="r" b="b"/>
              <a:pathLst>
                <a:path w="1637029" h="2020570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912505"/>
                  </a:lnTo>
                  <a:lnTo>
                    <a:pt x="8486" y="1954539"/>
                  </a:lnTo>
                  <a:lnTo>
                    <a:pt x="31630" y="1988864"/>
                  </a:lnTo>
                  <a:lnTo>
                    <a:pt x="65960" y="2012007"/>
                  </a:lnTo>
                  <a:lnTo>
                    <a:pt x="108000" y="2020493"/>
                  </a:lnTo>
                  <a:lnTo>
                    <a:pt x="1528648" y="2020493"/>
                  </a:lnTo>
                  <a:lnTo>
                    <a:pt x="1570688" y="2012007"/>
                  </a:lnTo>
                  <a:lnTo>
                    <a:pt x="1605018" y="1988864"/>
                  </a:lnTo>
                  <a:lnTo>
                    <a:pt x="1628162" y="1954539"/>
                  </a:lnTo>
                  <a:lnTo>
                    <a:pt x="1636649" y="1912505"/>
                  </a:lnTo>
                  <a:lnTo>
                    <a:pt x="1636649" y="108000"/>
                  </a:lnTo>
                  <a:lnTo>
                    <a:pt x="1628162" y="65960"/>
                  </a:lnTo>
                  <a:lnTo>
                    <a:pt x="1605018" y="31630"/>
                  </a:lnTo>
                  <a:lnTo>
                    <a:pt x="1570688" y="8486"/>
                  </a:lnTo>
                  <a:lnTo>
                    <a:pt x="1528648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DA2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399999" y="7920003"/>
              <a:ext cx="1440815" cy="259715"/>
            </a:xfrm>
            <a:custGeom>
              <a:avLst/>
              <a:gdLst/>
              <a:ahLst/>
              <a:cxnLst/>
              <a:rect l="l" t="t" r="r" b="b"/>
              <a:pathLst>
                <a:path w="1440815" h="259715">
                  <a:moveTo>
                    <a:pt x="1440446" y="0"/>
                  </a:moveTo>
                  <a:lnTo>
                    <a:pt x="307073" y="0"/>
                  </a:lnTo>
                  <a:lnTo>
                    <a:pt x="0" y="259194"/>
                  </a:lnTo>
                  <a:lnTo>
                    <a:pt x="1440446" y="259194"/>
                  </a:lnTo>
                  <a:lnTo>
                    <a:pt x="1440446" y="0"/>
                  </a:lnTo>
                  <a:close/>
                </a:path>
              </a:pathLst>
            </a:custGeom>
            <a:solidFill>
              <a:srgbClr val="DA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420799" y="9870304"/>
              <a:ext cx="1102360" cy="186055"/>
            </a:xfrm>
            <a:custGeom>
              <a:avLst/>
              <a:gdLst/>
              <a:ahLst/>
              <a:cxnLst/>
              <a:rect l="l" t="t" r="r" b="b"/>
              <a:pathLst>
                <a:path w="1102360" h="186054">
                  <a:moveTo>
                    <a:pt x="92925" y="0"/>
                  </a:moveTo>
                  <a:lnTo>
                    <a:pt x="56755" y="7302"/>
                  </a:lnTo>
                  <a:lnTo>
                    <a:pt x="27217" y="27217"/>
                  </a:lnTo>
                  <a:lnTo>
                    <a:pt x="7302" y="56755"/>
                  </a:lnTo>
                  <a:lnTo>
                    <a:pt x="0" y="92925"/>
                  </a:lnTo>
                  <a:lnTo>
                    <a:pt x="7302" y="129096"/>
                  </a:lnTo>
                  <a:lnTo>
                    <a:pt x="27217" y="158634"/>
                  </a:lnTo>
                  <a:lnTo>
                    <a:pt x="56755" y="178549"/>
                  </a:lnTo>
                  <a:lnTo>
                    <a:pt x="92925" y="185851"/>
                  </a:lnTo>
                  <a:lnTo>
                    <a:pt x="1009129" y="185851"/>
                  </a:lnTo>
                  <a:lnTo>
                    <a:pt x="1045299" y="178549"/>
                  </a:lnTo>
                  <a:lnTo>
                    <a:pt x="1074837" y="158634"/>
                  </a:lnTo>
                  <a:lnTo>
                    <a:pt x="1094752" y="129096"/>
                  </a:lnTo>
                  <a:lnTo>
                    <a:pt x="1102055" y="92925"/>
                  </a:lnTo>
                  <a:lnTo>
                    <a:pt x="1094752" y="56755"/>
                  </a:lnTo>
                  <a:lnTo>
                    <a:pt x="1074837" y="27217"/>
                  </a:lnTo>
                  <a:lnTo>
                    <a:pt x="1045299" y="7302"/>
                  </a:lnTo>
                  <a:lnTo>
                    <a:pt x="1009129" y="0"/>
                  </a:lnTo>
                  <a:lnTo>
                    <a:pt x="92925" y="0"/>
                  </a:lnTo>
                  <a:close/>
                </a:path>
              </a:pathLst>
            </a:custGeom>
            <a:ln w="12598">
              <a:solidFill>
                <a:srgbClr val="006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735299" y="5469303"/>
            <a:ext cx="2790030" cy="809716"/>
            <a:chOff x="735299" y="5469303"/>
            <a:chExt cx="2790030" cy="809716"/>
          </a:xfrm>
        </p:grpSpPr>
        <p:sp>
          <p:nvSpPr>
            <p:cNvPr id="39" name="object 39"/>
            <p:cNvSpPr/>
            <p:nvPr/>
          </p:nvSpPr>
          <p:spPr>
            <a:xfrm>
              <a:off x="735299" y="5469303"/>
              <a:ext cx="1769745" cy="805815"/>
            </a:xfrm>
            <a:custGeom>
              <a:avLst/>
              <a:gdLst/>
              <a:ahLst/>
              <a:cxnLst/>
              <a:rect l="l" t="t" r="r" b="b"/>
              <a:pathLst>
                <a:path w="1769745" h="805814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697496"/>
                  </a:lnTo>
                  <a:lnTo>
                    <a:pt x="8486" y="739537"/>
                  </a:lnTo>
                  <a:lnTo>
                    <a:pt x="31630" y="773866"/>
                  </a:lnTo>
                  <a:lnTo>
                    <a:pt x="65960" y="797010"/>
                  </a:lnTo>
                  <a:lnTo>
                    <a:pt x="108000" y="805497"/>
                  </a:lnTo>
                  <a:lnTo>
                    <a:pt x="1661401" y="805497"/>
                  </a:lnTo>
                  <a:lnTo>
                    <a:pt x="1703442" y="797010"/>
                  </a:lnTo>
                  <a:lnTo>
                    <a:pt x="1737771" y="773866"/>
                  </a:lnTo>
                  <a:lnTo>
                    <a:pt x="1760915" y="739537"/>
                  </a:lnTo>
                  <a:lnTo>
                    <a:pt x="1769402" y="697496"/>
                  </a:lnTo>
                  <a:lnTo>
                    <a:pt x="1769402" y="108000"/>
                  </a:lnTo>
                  <a:lnTo>
                    <a:pt x="1760915" y="65960"/>
                  </a:lnTo>
                  <a:lnTo>
                    <a:pt x="1737771" y="31630"/>
                  </a:lnTo>
                  <a:lnTo>
                    <a:pt x="1703442" y="8486"/>
                  </a:lnTo>
                  <a:lnTo>
                    <a:pt x="1661401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DA2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04199" y="5892304"/>
              <a:ext cx="1421130" cy="386715"/>
            </a:xfrm>
            <a:custGeom>
              <a:avLst/>
              <a:gdLst/>
              <a:ahLst/>
              <a:cxnLst/>
              <a:rect l="l" t="t" r="r" b="b"/>
              <a:pathLst>
                <a:path w="1421129" h="386714">
                  <a:moveTo>
                    <a:pt x="1420736" y="126898"/>
                  </a:moveTo>
                  <a:lnTo>
                    <a:pt x="1420202" y="126898"/>
                  </a:lnTo>
                  <a:lnTo>
                    <a:pt x="1420202" y="0"/>
                  </a:lnTo>
                  <a:lnTo>
                    <a:pt x="258749" y="0"/>
                  </a:lnTo>
                  <a:lnTo>
                    <a:pt x="258749" y="164668"/>
                  </a:lnTo>
                  <a:lnTo>
                    <a:pt x="0" y="386092"/>
                  </a:lnTo>
                  <a:lnTo>
                    <a:pt x="1420736" y="386092"/>
                  </a:lnTo>
                  <a:lnTo>
                    <a:pt x="1420736" y="126898"/>
                  </a:lnTo>
                  <a:close/>
                </a:path>
              </a:pathLst>
            </a:custGeom>
            <a:solidFill>
              <a:srgbClr val="DA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921660" y="2228081"/>
            <a:ext cx="1255916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FFFFFF"/>
                </a:solidFill>
                <a:latin typeface="ＭＳ ゴシック"/>
                <a:cs typeface="ＭＳ ゴシック"/>
              </a:rPr>
              <a:t>研</a:t>
            </a:r>
            <a:r>
              <a:rPr sz="900" spc="-15" dirty="0">
                <a:solidFill>
                  <a:srgbClr val="FFFFFF"/>
                </a:solidFill>
                <a:latin typeface="ＭＳ ゴシック"/>
                <a:cs typeface="ＭＳ ゴシック"/>
              </a:rPr>
              <a:t>修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医</a:t>
            </a:r>
            <a:r>
              <a:rPr sz="900" spc="-85" dirty="0">
                <a:solidFill>
                  <a:srgbClr val="FFFFFF"/>
                </a:solidFill>
                <a:latin typeface="ＭＳ ゴシック"/>
                <a:cs typeface="ＭＳ ゴシック"/>
              </a:rPr>
              <a:t>絞り</a:t>
            </a:r>
            <a:r>
              <a:rPr sz="900" spc="-5" dirty="0">
                <a:solidFill>
                  <a:srgbClr val="FFFFFF"/>
                </a:solidFill>
                <a:latin typeface="ＭＳ ゴシック"/>
                <a:cs typeface="ＭＳ ゴシック"/>
              </a:rPr>
              <a:t>込</a:t>
            </a:r>
            <a:r>
              <a:rPr sz="900" spc="-35" dirty="0">
                <a:solidFill>
                  <a:srgbClr val="FFFFFF"/>
                </a:solidFill>
                <a:latin typeface="ＭＳ ゴシック"/>
                <a:cs typeface="ＭＳ ゴシック"/>
              </a:rPr>
              <a:t>み</a:t>
            </a:r>
            <a:r>
              <a:rPr sz="900" spc="-140" dirty="0">
                <a:solidFill>
                  <a:srgbClr val="FFFFFF"/>
                </a:solidFill>
                <a:latin typeface="ＭＳ ゴシック"/>
                <a:cs typeface="ＭＳ ゴシック"/>
              </a:rPr>
              <a:t>エ</a:t>
            </a:r>
            <a:r>
              <a:rPr sz="900" spc="-105" dirty="0">
                <a:solidFill>
                  <a:srgbClr val="FFFFFF"/>
                </a:solidFill>
                <a:latin typeface="ＭＳ ゴシック"/>
                <a:cs typeface="ＭＳ ゴシック"/>
              </a:rPr>
              <a:t>リ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ア</a:t>
            </a:r>
            <a:endParaRPr sz="900" dirty="0">
              <a:latin typeface="ＭＳ ゴシック"/>
              <a:cs typeface="ＭＳ ゴシック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574003" y="2988004"/>
            <a:ext cx="1178560" cy="259715"/>
          </a:xfrm>
          <a:custGeom>
            <a:avLst/>
            <a:gdLst/>
            <a:ahLst/>
            <a:cxnLst/>
            <a:rect l="l" t="t" r="r" b="b"/>
            <a:pathLst>
              <a:path w="1178560" h="259714">
                <a:moveTo>
                  <a:pt x="1178102" y="0"/>
                </a:moveTo>
                <a:lnTo>
                  <a:pt x="251142" y="0"/>
                </a:lnTo>
                <a:lnTo>
                  <a:pt x="0" y="259194"/>
                </a:lnTo>
                <a:lnTo>
                  <a:pt x="1178102" y="259194"/>
                </a:lnTo>
                <a:lnTo>
                  <a:pt x="1178102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025206" y="3027281"/>
            <a:ext cx="727357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FFFFFF"/>
                </a:solidFill>
                <a:latin typeface="ＭＳ ゴシック"/>
                <a:cs typeface="ＭＳ ゴシック"/>
              </a:rPr>
              <a:t>研</a:t>
            </a:r>
            <a:r>
              <a:rPr sz="900" spc="-15" dirty="0">
                <a:solidFill>
                  <a:srgbClr val="FFFFFF"/>
                </a:solidFill>
                <a:latin typeface="ＭＳ ゴシック"/>
                <a:cs typeface="ＭＳ ゴシック"/>
              </a:rPr>
              <a:t>修</a:t>
            </a:r>
            <a:r>
              <a:rPr sz="900" spc="-30" dirty="0">
                <a:solidFill>
                  <a:srgbClr val="FFFFFF"/>
                </a:solidFill>
                <a:latin typeface="ＭＳ ゴシック"/>
                <a:cs typeface="ＭＳ ゴシック"/>
              </a:rPr>
              <a:t>医</a:t>
            </a:r>
            <a:r>
              <a:rPr sz="900" spc="-40" dirty="0">
                <a:solidFill>
                  <a:srgbClr val="FFFFFF"/>
                </a:solidFill>
                <a:latin typeface="ＭＳ ゴシック"/>
                <a:cs typeface="ＭＳ ゴシック"/>
              </a:rPr>
              <a:t>一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覧</a:t>
            </a:r>
            <a:endParaRPr sz="900" dirty="0">
              <a:latin typeface="ＭＳ ゴシック"/>
              <a:cs typeface="ＭＳ ゴシック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532769" y="4410043"/>
            <a:ext cx="8166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FFFFFF"/>
                </a:solidFill>
                <a:latin typeface="ＭＳ ゴシック"/>
                <a:cs typeface="ＭＳ ゴシック"/>
              </a:rPr>
              <a:t>評</a:t>
            </a:r>
            <a:r>
              <a:rPr sz="900" spc="-25" dirty="0">
                <a:solidFill>
                  <a:srgbClr val="FFFFFF"/>
                </a:solidFill>
                <a:latin typeface="ＭＳ ゴシック"/>
                <a:cs typeface="ＭＳ ゴシック"/>
              </a:rPr>
              <a:t>価</a:t>
            </a:r>
            <a:r>
              <a:rPr sz="900" spc="-5" dirty="0">
                <a:solidFill>
                  <a:srgbClr val="FFFFFF"/>
                </a:solidFill>
                <a:latin typeface="ＭＳ ゴシック"/>
                <a:cs typeface="ＭＳ ゴシック"/>
              </a:rPr>
              <a:t>対</a:t>
            </a:r>
            <a:r>
              <a:rPr sz="900" spc="-40" dirty="0">
                <a:solidFill>
                  <a:srgbClr val="FFFFFF"/>
                </a:solidFill>
                <a:latin typeface="ＭＳ ゴシック"/>
                <a:cs typeface="ＭＳ ゴシック"/>
              </a:rPr>
              <a:t>象</a:t>
            </a:r>
            <a:r>
              <a:rPr sz="900" spc="10" dirty="0">
                <a:solidFill>
                  <a:srgbClr val="FFFFFF"/>
                </a:solidFill>
                <a:latin typeface="ＭＳ ゴシック"/>
                <a:cs typeface="ＭＳ ゴシック"/>
              </a:rPr>
              <a:t>研</a:t>
            </a:r>
            <a:r>
              <a:rPr sz="900" spc="-15" dirty="0">
                <a:solidFill>
                  <a:srgbClr val="FFFFFF"/>
                </a:solidFill>
                <a:latin typeface="ＭＳ ゴシック"/>
                <a:cs typeface="ＭＳ ゴシック"/>
              </a:rPr>
              <a:t>修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医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538937" y="4581015"/>
            <a:ext cx="5600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FFFFFF"/>
                </a:solidFill>
                <a:latin typeface="ＭＳ ゴシック"/>
                <a:cs typeface="ＭＳ ゴシック"/>
              </a:rPr>
              <a:t>情</a:t>
            </a:r>
            <a:r>
              <a:rPr sz="900" spc="-55" dirty="0">
                <a:solidFill>
                  <a:srgbClr val="FFFFFF"/>
                </a:solidFill>
                <a:latin typeface="ＭＳ ゴシック"/>
                <a:cs typeface="ＭＳ ゴシック"/>
              </a:rPr>
              <a:t>報</a:t>
            </a:r>
            <a:r>
              <a:rPr sz="900" spc="-140" dirty="0">
                <a:solidFill>
                  <a:srgbClr val="FFFFFF"/>
                </a:solidFill>
                <a:latin typeface="ＭＳ ゴシック"/>
                <a:cs typeface="ＭＳ ゴシック"/>
              </a:rPr>
              <a:t>エ</a:t>
            </a:r>
            <a:r>
              <a:rPr sz="900" spc="-105" dirty="0">
                <a:solidFill>
                  <a:srgbClr val="FFFFFF"/>
                </a:solidFill>
                <a:latin typeface="ＭＳ ゴシック"/>
                <a:cs typeface="ＭＳ ゴシック"/>
              </a:rPr>
              <a:t>リ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ア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587238" y="7898231"/>
            <a:ext cx="1305560" cy="3384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08279">
              <a:lnSpc>
                <a:spcPct val="100000"/>
              </a:lnSpc>
              <a:spcBef>
                <a:spcPts val="580"/>
              </a:spcBef>
            </a:pPr>
            <a:r>
              <a:rPr sz="900" spc="-10" dirty="0">
                <a:solidFill>
                  <a:srgbClr val="FFFFFF"/>
                </a:solidFill>
                <a:latin typeface="ＭＳ ゴシック"/>
                <a:cs typeface="ＭＳ ゴシック"/>
              </a:rPr>
              <a:t>他</a:t>
            </a:r>
            <a:r>
              <a:rPr sz="900" spc="-105" dirty="0">
                <a:solidFill>
                  <a:srgbClr val="FFFFFF"/>
                </a:solidFill>
                <a:latin typeface="ＭＳ ゴシック"/>
                <a:cs typeface="ＭＳ ゴシック"/>
              </a:rPr>
              <a:t>ス</a:t>
            </a:r>
            <a:r>
              <a:rPr sz="900" spc="-145" dirty="0">
                <a:solidFill>
                  <a:srgbClr val="FFFFFF"/>
                </a:solidFill>
                <a:latin typeface="ＭＳ ゴシック"/>
                <a:cs typeface="ＭＳ ゴシック"/>
              </a:rPr>
              <a:t>タ</a:t>
            </a:r>
            <a:r>
              <a:rPr sz="900" spc="-125" dirty="0">
                <a:solidFill>
                  <a:srgbClr val="FFFFFF"/>
                </a:solidFill>
                <a:latin typeface="ＭＳ ゴシック"/>
                <a:cs typeface="ＭＳ ゴシック"/>
              </a:rPr>
              <a:t>ッ</a:t>
            </a:r>
            <a:r>
              <a:rPr sz="900" spc="-80" dirty="0">
                <a:solidFill>
                  <a:srgbClr val="FFFFFF"/>
                </a:solidFill>
                <a:latin typeface="ＭＳ ゴシック"/>
                <a:cs typeface="ＭＳ ゴシック"/>
              </a:rPr>
              <a:t>フ</a:t>
            </a:r>
            <a:r>
              <a:rPr sz="900" spc="-100" dirty="0">
                <a:solidFill>
                  <a:srgbClr val="FFFFFF"/>
                </a:solidFill>
                <a:latin typeface="ＭＳ ゴシック"/>
                <a:cs typeface="ＭＳ ゴシック"/>
              </a:rPr>
              <a:t>コ</a:t>
            </a:r>
            <a:r>
              <a:rPr sz="900" spc="-160" dirty="0">
                <a:solidFill>
                  <a:srgbClr val="FFFFFF"/>
                </a:solidFill>
                <a:latin typeface="ＭＳ ゴシック"/>
                <a:cs typeface="ＭＳ ゴシック"/>
              </a:rPr>
              <a:t>メ</a:t>
            </a:r>
            <a:r>
              <a:rPr sz="900" spc="-145" dirty="0">
                <a:solidFill>
                  <a:srgbClr val="FFFFFF"/>
                </a:solidFill>
                <a:latin typeface="ＭＳ ゴシック"/>
                <a:cs typeface="ＭＳ ゴシック"/>
              </a:rPr>
              <a:t>ン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ト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851290" y="4822243"/>
            <a:ext cx="898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FFFFFF"/>
                </a:solidFill>
                <a:latin typeface="ＭＳ ゴシック"/>
                <a:cs typeface="ＭＳ ゴシック"/>
              </a:rPr>
              <a:t>評</a:t>
            </a:r>
            <a:r>
              <a:rPr sz="900" spc="-20" dirty="0">
                <a:solidFill>
                  <a:srgbClr val="FFFFFF"/>
                </a:solidFill>
                <a:latin typeface="ＭＳ ゴシック"/>
                <a:cs typeface="ＭＳ ゴシック"/>
              </a:rPr>
              <a:t>価</a:t>
            </a:r>
            <a:r>
              <a:rPr sz="900" spc="10" dirty="0">
                <a:solidFill>
                  <a:srgbClr val="FFFFFF"/>
                </a:solidFill>
                <a:latin typeface="ＭＳ ゴシック"/>
                <a:cs typeface="ＭＳ ゴシック"/>
              </a:rPr>
              <a:t>票</a:t>
            </a:r>
            <a:r>
              <a:rPr sz="900" spc="-15" dirty="0">
                <a:solidFill>
                  <a:srgbClr val="FFFFFF"/>
                </a:solidFill>
                <a:latin typeface="ＭＳ ゴシック"/>
                <a:cs typeface="ＭＳ ゴシック"/>
              </a:rPr>
              <a:t>選</a:t>
            </a:r>
            <a:r>
              <a:rPr sz="900" spc="-60" dirty="0">
                <a:solidFill>
                  <a:srgbClr val="FFFFFF"/>
                </a:solidFill>
                <a:latin typeface="ＭＳ ゴシック"/>
                <a:cs typeface="ＭＳ ゴシック"/>
              </a:rPr>
              <a:t>択</a:t>
            </a:r>
            <a:r>
              <a:rPr sz="900" spc="-140" dirty="0">
                <a:solidFill>
                  <a:srgbClr val="FFFFFF"/>
                </a:solidFill>
                <a:latin typeface="ＭＳ ゴシック"/>
                <a:cs typeface="ＭＳ ゴシック"/>
              </a:rPr>
              <a:t>エ</a:t>
            </a:r>
            <a:r>
              <a:rPr sz="900" spc="-105" dirty="0">
                <a:solidFill>
                  <a:srgbClr val="FFFFFF"/>
                </a:solidFill>
                <a:latin typeface="ＭＳ ゴシック"/>
                <a:cs typeface="ＭＳ ゴシック"/>
              </a:rPr>
              <a:t>リ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ア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409000" y="5328003"/>
            <a:ext cx="1421130" cy="259715"/>
          </a:xfrm>
          <a:custGeom>
            <a:avLst/>
            <a:gdLst/>
            <a:ahLst/>
            <a:cxnLst/>
            <a:rect l="l" t="t" r="r" b="b"/>
            <a:pathLst>
              <a:path w="1421129" h="259714">
                <a:moveTo>
                  <a:pt x="1420736" y="0"/>
                </a:moveTo>
                <a:lnTo>
                  <a:pt x="302869" y="0"/>
                </a:lnTo>
                <a:lnTo>
                  <a:pt x="0" y="259194"/>
                </a:lnTo>
                <a:lnTo>
                  <a:pt x="1420736" y="259194"/>
                </a:lnTo>
                <a:lnTo>
                  <a:pt x="1420736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587238" y="5306225"/>
            <a:ext cx="1305560" cy="3384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50190">
              <a:lnSpc>
                <a:spcPct val="100000"/>
              </a:lnSpc>
              <a:spcBef>
                <a:spcPts val="580"/>
              </a:spcBef>
            </a:pPr>
            <a:r>
              <a:rPr sz="900" spc="-10" dirty="0">
                <a:solidFill>
                  <a:srgbClr val="FFFFFF"/>
                </a:solidFill>
                <a:latin typeface="ＭＳ ゴシック"/>
                <a:cs typeface="ＭＳ ゴシック"/>
              </a:rPr>
              <a:t>評</a:t>
            </a:r>
            <a:r>
              <a:rPr sz="900" spc="-20" dirty="0">
                <a:solidFill>
                  <a:srgbClr val="FFFFFF"/>
                </a:solidFill>
                <a:latin typeface="ＭＳ ゴシック"/>
                <a:cs typeface="ＭＳ ゴシック"/>
              </a:rPr>
              <a:t>価</a:t>
            </a:r>
            <a:r>
              <a:rPr sz="900" spc="-5" dirty="0">
                <a:solidFill>
                  <a:srgbClr val="FFFFFF"/>
                </a:solidFill>
                <a:latin typeface="ＭＳ ゴシック"/>
                <a:cs typeface="ＭＳ ゴシック"/>
              </a:rPr>
              <a:t>票</a:t>
            </a:r>
            <a:r>
              <a:rPr sz="900" spc="-25" dirty="0">
                <a:solidFill>
                  <a:srgbClr val="FFFFFF"/>
                </a:solidFill>
                <a:latin typeface="ＭＳ ゴシック"/>
                <a:cs typeface="ＭＳ ゴシック"/>
              </a:rPr>
              <a:t>入</a:t>
            </a:r>
            <a:r>
              <a:rPr sz="900" spc="-65" dirty="0">
                <a:solidFill>
                  <a:srgbClr val="FFFFFF"/>
                </a:solidFill>
                <a:latin typeface="ＭＳ ゴシック"/>
                <a:cs typeface="ＭＳ ゴシック"/>
              </a:rPr>
              <a:t>力</a:t>
            </a:r>
            <a:r>
              <a:rPr sz="900" spc="-140" dirty="0">
                <a:solidFill>
                  <a:srgbClr val="FFFFFF"/>
                </a:solidFill>
                <a:latin typeface="ＭＳ ゴシック"/>
                <a:cs typeface="ＭＳ ゴシック"/>
              </a:rPr>
              <a:t>エ</a:t>
            </a:r>
            <a:r>
              <a:rPr sz="900" spc="-105" dirty="0">
                <a:solidFill>
                  <a:srgbClr val="FFFFFF"/>
                </a:solidFill>
                <a:latin typeface="ＭＳ ゴシック"/>
                <a:cs typeface="ＭＳ ゴシック"/>
              </a:rPr>
              <a:t>リ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ア</a:t>
            </a:r>
            <a:endParaRPr sz="900" dirty="0">
              <a:latin typeface="ＭＳ ゴシック"/>
              <a:cs typeface="ＭＳ ゴシック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394591" y="4275010"/>
            <a:ext cx="1421130" cy="386715"/>
          </a:xfrm>
          <a:custGeom>
            <a:avLst/>
            <a:gdLst/>
            <a:ahLst/>
            <a:cxnLst/>
            <a:rect l="l" t="t" r="r" b="b"/>
            <a:pathLst>
              <a:path w="1421129" h="386714">
                <a:moveTo>
                  <a:pt x="1420736" y="126898"/>
                </a:moveTo>
                <a:lnTo>
                  <a:pt x="1420215" y="126898"/>
                </a:lnTo>
                <a:lnTo>
                  <a:pt x="1420215" y="0"/>
                </a:lnTo>
                <a:lnTo>
                  <a:pt x="258762" y="0"/>
                </a:lnTo>
                <a:lnTo>
                  <a:pt x="258762" y="164655"/>
                </a:lnTo>
                <a:lnTo>
                  <a:pt x="0" y="386092"/>
                </a:lnTo>
                <a:lnTo>
                  <a:pt x="1420736" y="386092"/>
                </a:lnTo>
                <a:lnTo>
                  <a:pt x="1420736" y="126898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821370" y="4292143"/>
            <a:ext cx="8166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FFFFFF"/>
                </a:solidFill>
                <a:latin typeface="ＭＳ ゴシック"/>
                <a:cs typeface="ＭＳ ゴシック"/>
              </a:rPr>
              <a:t>評</a:t>
            </a:r>
            <a:r>
              <a:rPr sz="900" spc="-25" dirty="0">
                <a:solidFill>
                  <a:srgbClr val="FFFFFF"/>
                </a:solidFill>
                <a:latin typeface="ＭＳ ゴシック"/>
                <a:cs typeface="ＭＳ ゴシック"/>
              </a:rPr>
              <a:t>価</a:t>
            </a:r>
            <a:r>
              <a:rPr sz="900" spc="-5" dirty="0">
                <a:solidFill>
                  <a:srgbClr val="FFFFFF"/>
                </a:solidFill>
                <a:latin typeface="ＭＳ ゴシック"/>
                <a:cs typeface="ＭＳ ゴシック"/>
              </a:rPr>
              <a:t>対</a:t>
            </a:r>
            <a:r>
              <a:rPr sz="900" spc="-40" dirty="0">
                <a:solidFill>
                  <a:srgbClr val="FFFFFF"/>
                </a:solidFill>
                <a:latin typeface="ＭＳ ゴシック"/>
                <a:cs typeface="ＭＳ ゴシック"/>
              </a:rPr>
              <a:t>象</a:t>
            </a:r>
            <a:r>
              <a:rPr sz="900" spc="10" dirty="0">
                <a:solidFill>
                  <a:srgbClr val="FFFFFF"/>
                </a:solidFill>
                <a:latin typeface="ＭＳ ゴシック"/>
                <a:cs typeface="ＭＳ ゴシック"/>
              </a:rPr>
              <a:t>研</a:t>
            </a:r>
            <a:r>
              <a:rPr sz="900" spc="-15" dirty="0">
                <a:solidFill>
                  <a:srgbClr val="FFFFFF"/>
                </a:solidFill>
                <a:latin typeface="ＭＳ ゴシック"/>
                <a:cs typeface="ＭＳ ゴシック"/>
              </a:rPr>
              <a:t>修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医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827537" y="4463115"/>
            <a:ext cx="5600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FFFFFF"/>
                </a:solidFill>
                <a:latin typeface="ＭＳ ゴシック"/>
                <a:cs typeface="ＭＳ ゴシック"/>
              </a:rPr>
              <a:t>情</a:t>
            </a:r>
            <a:r>
              <a:rPr sz="900" spc="-55" dirty="0">
                <a:solidFill>
                  <a:srgbClr val="FFFFFF"/>
                </a:solidFill>
                <a:latin typeface="ＭＳ ゴシック"/>
                <a:cs typeface="ＭＳ ゴシック"/>
              </a:rPr>
              <a:t>報</a:t>
            </a:r>
            <a:r>
              <a:rPr sz="900" spc="-140" dirty="0">
                <a:solidFill>
                  <a:srgbClr val="FFFFFF"/>
                </a:solidFill>
                <a:latin typeface="ＭＳ ゴシック"/>
                <a:cs typeface="ＭＳ ゴシック"/>
              </a:rPr>
              <a:t>エ</a:t>
            </a:r>
            <a:r>
              <a:rPr sz="900" spc="-105" dirty="0">
                <a:solidFill>
                  <a:srgbClr val="FFFFFF"/>
                </a:solidFill>
                <a:latin typeface="ＭＳ ゴシック"/>
                <a:cs typeface="ＭＳ ゴシック"/>
              </a:rPr>
              <a:t>リ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ア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471999" y="9801002"/>
            <a:ext cx="1369060" cy="259715"/>
          </a:xfrm>
          <a:custGeom>
            <a:avLst/>
            <a:gdLst/>
            <a:ahLst/>
            <a:cxnLst/>
            <a:rect l="l" t="t" r="r" b="b"/>
            <a:pathLst>
              <a:path w="1369059" h="259715">
                <a:moveTo>
                  <a:pt x="1368894" y="0"/>
                </a:moveTo>
                <a:lnTo>
                  <a:pt x="291820" y="0"/>
                </a:lnTo>
                <a:lnTo>
                  <a:pt x="0" y="259194"/>
                </a:lnTo>
                <a:lnTo>
                  <a:pt x="1368894" y="259194"/>
                </a:lnTo>
                <a:lnTo>
                  <a:pt x="1368894" y="0"/>
                </a:lnTo>
                <a:close/>
              </a:path>
            </a:pathLst>
          </a:custGeom>
          <a:solidFill>
            <a:srgbClr val="0061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6111424" y="9844242"/>
            <a:ext cx="6489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FFFFFF"/>
                </a:solidFill>
                <a:latin typeface="ＭＳ ゴシック"/>
                <a:cs typeface="ＭＳ ゴシック"/>
              </a:rPr>
              <a:t>保</a:t>
            </a:r>
            <a:r>
              <a:rPr sz="900" spc="-90" dirty="0">
                <a:solidFill>
                  <a:srgbClr val="FFFFFF"/>
                </a:solidFill>
                <a:latin typeface="ＭＳ ゴシック"/>
                <a:cs typeface="ＭＳ ゴシック"/>
              </a:rPr>
              <a:t>存</a:t>
            </a:r>
            <a:r>
              <a:rPr sz="900" spc="-120" dirty="0">
                <a:solidFill>
                  <a:srgbClr val="FFFFFF"/>
                </a:solidFill>
                <a:latin typeface="ＭＳ ゴシック"/>
                <a:cs typeface="ＭＳ ゴシック"/>
              </a:rPr>
              <a:t>メ</a:t>
            </a:r>
            <a:r>
              <a:rPr sz="900" spc="-55" dirty="0">
                <a:solidFill>
                  <a:srgbClr val="FFFFFF"/>
                </a:solidFill>
                <a:latin typeface="ＭＳ ゴシック"/>
                <a:cs typeface="ＭＳ ゴシック"/>
              </a:rPr>
              <a:t>ニ</a:t>
            </a:r>
            <a:r>
              <a:rPr sz="900" spc="-120" dirty="0">
                <a:solidFill>
                  <a:srgbClr val="FFFFFF"/>
                </a:solidFill>
                <a:latin typeface="ＭＳ ゴシック"/>
                <a:cs typeface="ＭＳ ゴシック"/>
              </a:rPr>
              <a:t>ュー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64" name="object 64"/>
          <p:cNvSpPr txBox="1"/>
          <p:nvPr/>
        </p:nvSpPr>
        <p:spPr>
          <a:xfrm>
            <a:off x="2530970" y="5875523"/>
            <a:ext cx="669290" cy="367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 indent="-6350">
              <a:lnSpc>
                <a:spcPct val="124700"/>
              </a:lnSpc>
              <a:spcBef>
                <a:spcPts val="100"/>
              </a:spcBef>
            </a:pPr>
            <a:r>
              <a:rPr sz="900" spc="10" dirty="0">
                <a:solidFill>
                  <a:srgbClr val="FFFFFF"/>
                </a:solidFill>
                <a:latin typeface="ＭＳ ゴシック"/>
                <a:cs typeface="ＭＳ ゴシック"/>
              </a:rPr>
              <a:t>研</a:t>
            </a:r>
            <a:r>
              <a:rPr sz="900" spc="-65" dirty="0">
                <a:solidFill>
                  <a:srgbClr val="FFFFFF"/>
                </a:solidFill>
                <a:latin typeface="ＭＳ ゴシック"/>
                <a:cs typeface="ＭＳ ゴシック"/>
              </a:rPr>
              <a:t>修</a:t>
            </a:r>
            <a:r>
              <a:rPr sz="900" spc="-85" dirty="0">
                <a:solidFill>
                  <a:srgbClr val="FFFFFF"/>
                </a:solidFill>
                <a:latin typeface="ＭＳ ゴシック"/>
                <a:cs typeface="ＭＳ ゴシック"/>
              </a:rPr>
              <a:t>ブ</a:t>
            </a:r>
            <a:r>
              <a:rPr sz="900" spc="-114" dirty="0">
                <a:solidFill>
                  <a:srgbClr val="FFFFFF"/>
                </a:solidFill>
                <a:latin typeface="ＭＳ ゴシック"/>
                <a:cs typeface="ＭＳ ゴシック"/>
              </a:rPr>
              <a:t>ロ</a:t>
            </a:r>
            <a:r>
              <a:rPr sz="900" spc="-85" dirty="0">
                <a:solidFill>
                  <a:srgbClr val="FFFFFF"/>
                </a:solidFill>
                <a:latin typeface="ＭＳ ゴシック"/>
                <a:cs typeface="ＭＳ ゴシック"/>
              </a:rPr>
              <a:t>ッ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ク </a:t>
            </a:r>
            <a:r>
              <a:rPr sz="900" spc="-15" dirty="0">
                <a:solidFill>
                  <a:srgbClr val="FFFFFF"/>
                </a:solidFill>
                <a:latin typeface="ＭＳ ゴシック"/>
                <a:cs typeface="ＭＳ ゴシック"/>
              </a:rPr>
              <a:t>選</a:t>
            </a:r>
            <a:r>
              <a:rPr sz="900" spc="-60" dirty="0">
                <a:solidFill>
                  <a:srgbClr val="FFFFFF"/>
                </a:solidFill>
                <a:latin typeface="ＭＳ ゴシック"/>
                <a:cs typeface="ＭＳ ゴシック"/>
              </a:rPr>
              <a:t>択</a:t>
            </a:r>
            <a:r>
              <a:rPr sz="900" spc="-140" dirty="0">
                <a:solidFill>
                  <a:srgbClr val="FFFFFF"/>
                </a:solidFill>
                <a:latin typeface="ＭＳ ゴシック"/>
                <a:cs typeface="ＭＳ ゴシック"/>
              </a:rPr>
              <a:t>エ</a:t>
            </a:r>
            <a:r>
              <a:rPr sz="900" spc="-105" dirty="0">
                <a:solidFill>
                  <a:srgbClr val="FFFFFF"/>
                </a:solidFill>
                <a:latin typeface="ＭＳ ゴシック"/>
                <a:cs typeface="ＭＳ ゴシック"/>
              </a:rPr>
              <a:t>リ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ア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34402" y="837006"/>
            <a:ext cx="6091555" cy="429895"/>
          </a:xfrm>
          <a:prstGeom prst="rect">
            <a:avLst/>
          </a:prstGeom>
          <a:solidFill>
            <a:srgbClr val="46976D"/>
          </a:solidFill>
        </p:spPr>
        <p:txBody>
          <a:bodyPr vert="horz" wrap="square" lIns="0" tIns="3683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290"/>
              </a:spcBef>
            </a:pPr>
            <a:r>
              <a:rPr sz="2200" spc="55" dirty="0">
                <a:solidFill>
                  <a:srgbClr val="FFFFFF"/>
                </a:solidFill>
                <a:latin typeface="HGPｺﾞｼｯｸE"/>
                <a:cs typeface="HGPｺﾞｼｯｸE"/>
              </a:rPr>
              <a:t>研</a:t>
            </a:r>
            <a:r>
              <a:rPr sz="2200" spc="-10" dirty="0">
                <a:solidFill>
                  <a:srgbClr val="FFFFFF"/>
                </a:solidFill>
                <a:latin typeface="HGPｺﾞｼｯｸE"/>
                <a:cs typeface="HGPｺﾞｼｯｸE"/>
              </a:rPr>
              <a:t>修</a:t>
            </a:r>
            <a:r>
              <a:rPr sz="2200" spc="-35" dirty="0">
                <a:solidFill>
                  <a:srgbClr val="FFFFFF"/>
                </a:solidFill>
                <a:latin typeface="HGPｺﾞｼｯｸE"/>
                <a:cs typeface="HGPｺﾞｼｯｸE"/>
              </a:rPr>
              <a:t>医</a:t>
            </a:r>
            <a:r>
              <a:rPr sz="2200" spc="-10" dirty="0">
                <a:solidFill>
                  <a:srgbClr val="FFFFFF"/>
                </a:solidFill>
                <a:latin typeface="HGPｺﾞｼｯｸE"/>
                <a:cs typeface="HGPｺﾞｼｯｸE"/>
              </a:rPr>
              <a:t>評</a:t>
            </a:r>
            <a:r>
              <a:rPr sz="2200" spc="-25" dirty="0">
                <a:solidFill>
                  <a:srgbClr val="FFFFFF"/>
                </a:solidFill>
                <a:latin typeface="HGPｺﾞｼｯｸE"/>
                <a:cs typeface="HGPｺﾞｼｯｸE"/>
              </a:rPr>
              <a:t>価</a:t>
            </a:r>
            <a:r>
              <a:rPr sz="2200" spc="5" dirty="0">
                <a:solidFill>
                  <a:srgbClr val="FFFFFF"/>
                </a:solidFill>
                <a:latin typeface="HGPｺﾞｼｯｸE"/>
                <a:cs typeface="HGPｺﾞｼｯｸE"/>
              </a:rPr>
              <a:t>票I／II／III</a:t>
            </a:r>
            <a:endParaRPr sz="2200">
              <a:latin typeface="HGPｺﾞｼｯｸE"/>
              <a:cs typeface="HGPｺﾞｼｯｸE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34402" y="651599"/>
            <a:ext cx="6091555" cy="185420"/>
          </a:xfrm>
          <a:prstGeom prst="rect">
            <a:avLst/>
          </a:prstGeom>
          <a:solidFill>
            <a:srgbClr val="FFFFFF">
              <a:alpha val="29998"/>
            </a:srgbClr>
          </a:solidFill>
        </p:spPr>
        <p:txBody>
          <a:bodyPr vert="horz" wrap="square" lIns="0" tIns="82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000" spc="-3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〈</a:t>
            </a:r>
            <a:r>
              <a:rPr sz="1000" spc="1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研</a:t>
            </a:r>
            <a:r>
              <a:rPr sz="1000" spc="-1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修</a:t>
            </a:r>
            <a:r>
              <a:rPr sz="1000" spc="-3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医</a:t>
            </a:r>
            <a:r>
              <a:rPr sz="1000" spc="-3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の</a:t>
            </a:r>
            <a:r>
              <a:rPr sz="1000" spc="-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評</a:t>
            </a:r>
            <a:r>
              <a:rPr sz="1000" spc="-1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価</a:t>
            </a:r>
            <a:r>
              <a:rPr sz="1000" spc="-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〉</a:t>
            </a:r>
            <a:endParaRPr sz="1000">
              <a:latin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674" y="547455"/>
            <a:ext cx="6409376" cy="641547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675"/>
              </a:spcBef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26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spc="245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33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示さ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76835">
              <a:lnSpc>
                <a:spcPct val="100000"/>
              </a:lnSpc>
              <a:spcBef>
                <a:spcPts val="580"/>
              </a:spcBef>
            </a:pP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絞り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込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み</a:t>
            </a:r>
            <a:r>
              <a:rPr sz="1000" spc="-160" dirty="0">
                <a:solidFill>
                  <a:srgbClr val="231F20"/>
                </a:solidFill>
                <a:latin typeface="ＭＳ ゴシック"/>
                <a:cs typeface="ＭＳ ゴシック"/>
              </a:rPr>
              <a:t>エ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ア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絞り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込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み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可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能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>
              <a:lnSpc>
                <a:spcPct val="100000"/>
              </a:lnSpc>
              <a:spcBef>
                <a:spcPts val="580"/>
              </a:spcBef>
            </a:pP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ブ</a:t>
            </a:r>
            <a:r>
              <a:rPr sz="1000" spc="-135" dirty="0">
                <a:solidFill>
                  <a:srgbClr val="231F20"/>
                </a:solidFill>
                <a:latin typeface="ＭＳ ゴシック"/>
                <a:cs typeface="ＭＳ ゴシック"/>
              </a:rPr>
              <a:t>ロ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6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20" dirty="0">
                <a:solidFill>
                  <a:srgbClr val="231F20"/>
                </a:solidFill>
                <a:latin typeface="ＭＳ ゴシック"/>
                <a:cs typeface="ＭＳ ゴシック"/>
              </a:rPr>
              <a:t>ご</a:t>
            </a:r>
            <a:r>
              <a:rPr sz="1000" spc="-90" dirty="0">
                <a:solidFill>
                  <a:srgbClr val="231F20"/>
                </a:solidFill>
                <a:latin typeface="ＭＳ ゴシック"/>
                <a:cs typeface="ＭＳ ゴシック"/>
              </a:rPr>
              <a:t>と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票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お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よ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び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行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え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</a:pPr>
            <a:endParaRPr sz="1000" dirty="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 dirty="0">
              <a:latin typeface="ＭＳ ゴシック"/>
              <a:cs typeface="ＭＳ ゴシック"/>
            </a:endParaRPr>
          </a:p>
          <a:p>
            <a:pPr marL="139700" indent="-127635">
              <a:lnSpc>
                <a:spcPct val="100000"/>
              </a:lnSpc>
              <a:buSzPct val="90000"/>
              <a:buChar char="■"/>
              <a:tabLst>
                <a:tab pos="140335" algn="l"/>
              </a:tabLst>
            </a:pPr>
            <a:r>
              <a:rPr sz="1000" spc="5" dirty="0">
                <a:solidFill>
                  <a:srgbClr val="46976D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46976D"/>
                </a:solidFill>
                <a:latin typeface="ＭＳ ゴシック"/>
                <a:cs typeface="ＭＳ ゴシック"/>
              </a:rPr>
              <a:t>修</a:t>
            </a:r>
            <a:r>
              <a:rPr sz="1000" spc="-25" dirty="0">
                <a:solidFill>
                  <a:srgbClr val="46976D"/>
                </a:solidFill>
                <a:latin typeface="ＭＳ ゴシック"/>
                <a:cs typeface="ＭＳ ゴシック"/>
              </a:rPr>
              <a:t>医</a:t>
            </a:r>
            <a:r>
              <a:rPr sz="1000" spc="-15" dirty="0">
                <a:solidFill>
                  <a:srgbClr val="46976D"/>
                </a:solidFill>
                <a:latin typeface="ＭＳ ゴシック"/>
                <a:cs typeface="ＭＳ ゴシック"/>
              </a:rPr>
              <a:t>評</a:t>
            </a:r>
            <a:r>
              <a:rPr sz="1000" spc="-30" dirty="0">
                <a:solidFill>
                  <a:srgbClr val="46976D"/>
                </a:solidFill>
                <a:latin typeface="ＭＳ ゴシック"/>
                <a:cs typeface="ＭＳ ゴシック"/>
              </a:rPr>
              <a:t>価</a:t>
            </a:r>
            <a:r>
              <a:rPr sz="1000" spc="-20" dirty="0">
                <a:solidFill>
                  <a:srgbClr val="46976D"/>
                </a:solidFill>
                <a:latin typeface="ＭＳ ゴシック"/>
                <a:cs typeface="ＭＳ ゴシック"/>
              </a:rPr>
              <a:t>票</a:t>
            </a:r>
            <a:r>
              <a:rPr sz="1000" spc="-105" dirty="0">
                <a:solidFill>
                  <a:srgbClr val="46976D"/>
                </a:solidFill>
                <a:latin typeface="ＭＳ ゴシック"/>
                <a:cs typeface="ＭＳ ゴシック"/>
              </a:rPr>
              <a:t>の</a:t>
            </a:r>
            <a:r>
              <a:rPr sz="1000" spc="-35" dirty="0">
                <a:solidFill>
                  <a:srgbClr val="46976D"/>
                </a:solidFill>
                <a:latin typeface="ＭＳ ゴシック"/>
                <a:cs typeface="ＭＳ ゴシック"/>
              </a:rPr>
              <a:t>入</a:t>
            </a:r>
            <a:r>
              <a:rPr sz="1000" dirty="0">
                <a:solidFill>
                  <a:srgbClr val="46976D"/>
                </a:solidFill>
                <a:latin typeface="ＭＳ ゴシック"/>
                <a:cs typeface="ＭＳ ゴシック"/>
              </a:rPr>
              <a:t>力</a:t>
            </a:r>
            <a:endParaRPr sz="1000" dirty="0">
              <a:latin typeface="ＭＳ ゴシック"/>
              <a:cs typeface="ＭＳ ゴシック"/>
            </a:endParaRPr>
          </a:p>
          <a:p>
            <a:pPr marL="140335" marR="5080" indent="-128270">
              <a:lnSpc>
                <a:spcPct val="148200"/>
              </a:lnSpc>
              <a:buAutoNum type="arabicPeriod"/>
              <a:tabLst>
                <a:tab pos="197485" algn="l"/>
              </a:tabLst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29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28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9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4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1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9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か</a:t>
            </a:r>
            <a:r>
              <a:rPr sz="1000" spc="-7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ら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票を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1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9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行</a:t>
            </a:r>
            <a:r>
              <a:rPr sz="1000" spc="-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あ</a:t>
            </a:r>
            <a:r>
              <a:rPr sz="1000" spc="-4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／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参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照</a:t>
            </a:r>
            <a:r>
              <a:rPr sz="1000" spc="-1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0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ボ</a:t>
            </a:r>
            <a:r>
              <a:rPr sz="1000" spc="-1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8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lang="ja-JP" altLang="en-US" sz="100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　</a:t>
            </a:r>
            <a:r>
              <a:rPr sz="1000" spc="-17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0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 marR="5080" indent="635">
              <a:lnSpc>
                <a:spcPct val="148200"/>
              </a:lnSpc>
            </a:pP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示さ</a:t>
            </a:r>
            <a:r>
              <a:rPr sz="1000" spc="-1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多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場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合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-6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1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lang="ja-JP" altLang="en-US" sz="1000" spc="1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sz="1000" spc="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1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9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絞り</a:t>
            </a:r>
            <a:r>
              <a:rPr sz="1000" spc="-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込</a:t>
            </a:r>
            <a:r>
              <a:rPr sz="1000" spc="-4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み</a:t>
            </a:r>
            <a:r>
              <a:rPr sz="1000" spc="-15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エ</a:t>
            </a:r>
            <a:r>
              <a:rPr sz="1000" spc="-1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5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ア</a:t>
            </a:r>
            <a:r>
              <a:rPr sz="1000" spc="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氏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名</a:t>
            </a:r>
            <a:r>
              <a:rPr sz="1000" spc="-114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や</a:t>
            </a:r>
            <a:r>
              <a:rPr sz="1000" spc="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あ</a:t>
            </a:r>
            <a:r>
              <a:rPr sz="1000" spc="-1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16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う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え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お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順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9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絞り</a:t>
            </a:r>
            <a:r>
              <a:rPr sz="1000" spc="-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込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み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6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lang="ja-JP" altLang="en-US" sz="100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　</a:t>
            </a:r>
            <a:r>
              <a:rPr sz="1000" spc="-4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203200" indent="-191135">
              <a:lnSpc>
                <a:spcPct val="100000"/>
              </a:lnSpc>
              <a:spcBef>
                <a:spcPts val="580"/>
              </a:spcBef>
              <a:buAutoNum type="arabicPeriod" startAt="2"/>
              <a:tabLst>
                <a:tab pos="203835" algn="l"/>
              </a:tabLst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26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詳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細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情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報画</a:t>
            </a:r>
            <a:r>
              <a:rPr sz="1000" spc="245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8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示さ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76835">
              <a:lnSpc>
                <a:spcPct val="100000"/>
              </a:lnSpc>
              <a:spcBef>
                <a:spcPts val="580"/>
              </a:spcBef>
            </a:pP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対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象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情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報</a:t>
            </a:r>
            <a:r>
              <a:rPr sz="1000" spc="-160" dirty="0">
                <a:solidFill>
                  <a:srgbClr val="231F20"/>
                </a:solidFill>
                <a:latin typeface="ＭＳ ゴシック"/>
                <a:cs typeface="ＭＳ ゴシック"/>
              </a:rPr>
              <a:t>エ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ア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情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報</a:t>
            </a:r>
            <a:r>
              <a:rPr sz="1000" spc="-90" dirty="0">
                <a:solidFill>
                  <a:srgbClr val="231F20"/>
                </a:solidFill>
                <a:latin typeface="ＭＳ ゴシック"/>
                <a:cs typeface="ＭＳ ゴシック"/>
              </a:rPr>
              <a:t>か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ら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選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択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誤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り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ない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か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く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だ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さ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 marR="5080" indent="-63500">
              <a:lnSpc>
                <a:spcPct val="148200"/>
              </a:lnSpc>
            </a:pPr>
            <a:r>
              <a:rPr sz="1000" spc="15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9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ブ</a:t>
            </a:r>
            <a:r>
              <a:rPr sz="1000" spc="-1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ロ</a:t>
            </a:r>
            <a:r>
              <a:rPr sz="1000" spc="-9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8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選</a:t>
            </a:r>
            <a:r>
              <a:rPr sz="1000" spc="-6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択</a:t>
            </a:r>
            <a:r>
              <a:rPr sz="1000" spc="-1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エ</a:t>
            </a:r>
            <a:r>
              <a:rPr sz="1000" spc="-114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ア</a:t>
            </a:r>
            <a:r>
              <a:rPr sz="1000" spc="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選</a:t>
            </a:r>
            <a:r>
              <a:rPr sz="1000" spc="-114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択</a:t>
            </a:r>
            <a:r>
              <a:rPr sz="1000" spc="-8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履</a:t>
            </a:r>
            <a:r>
              <a:rPr sz="1000" spc="-8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修し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9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ブ</a:t>
            </a:r>
            <a:r>
              <a:rPr sz="1000" spc="-1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ロ</a:t>
            </a:r>
            <a:r>
              <a:rPr sz="1000" spc="-9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0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7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示さ</a:t>
            </a:r>
            <a:r>
              <a:rPr sz="1000" spc="-6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r>
              <a:rPr sz="1000" spc="-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7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票を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lang="ja-JP" altLang="en-US" sz="100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sz="1000" spc="-9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8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8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10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ブ</a:t>
            </a:r>
            <a:r>
              <a:rPr sz="1000" spc="-13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ロ</a:t>
            </a:r>
            <a:r>
              <a:rPr sz="1000" spc="-10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8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3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行</a:t>
            </a:r>
            <a:r>
              <a:rPr sz="1000" spc="-6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5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あ</a:t>
            </a:r>
            <a:r>
              <a:rPr sz="1000" spc="-3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担当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指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導</a:t>
            </a:r>
            <a:r>
              <a:rPr sz="1000" spc="-7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1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と</a:t>
            </a:r>
            <a:r>
              <a:rPr sz="1000" spc="-19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6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29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上級</a:t>
            </a:r>
            <a:r>
              <a:rPr sz="1000" spc="-7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1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と</a:t>
            </a:r>
            <a:r>
              <a:rPr sz="1000" spc="-19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0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 marR="1344930">
              <a:lnSpc>
                <a:spcPct val="148200"/>
              </a:lnSpc>
            </a:pP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担当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指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導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と</a:t>
            </a:r>
            <a:r>
              <a:rPr sz="1000" spc="-190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登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録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さ</a:t>
            </a:r>
            <a:r>
              <a:rPr sz="1000" spc="-140" dirty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いる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場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合</a:t>
            </a:r>
            <a:r>
              <a:rPr sz="1000" spc="-290" dirty="0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担当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指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導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と</a:t>
            </a:r>
            <a:r>
              <a:rPr sz="1000" spc="-190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のみ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選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択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 </a:t>
            </a:r>
            <a:r>
              <a:rPr lang="ja-JP" altLang="en-US" sz="100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　　</a:t>
            </a:r>
            <a:r>
              <a:rPr sz="1000" spc="-4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担当</a:t>
            </a:r>
            <a:r>
              <a:rPr sz="1000" spc="-1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指</a:t>
            </a:r>
            <a:r>
              <a:rPr sz="1000" spc="-3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導医</a:t>
            </a:r>
            <a:r>
              <a:rPr sz="1000" spc="-2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以</a:t>
            </a:r>
            <a:r>
              <a:rPr sz="1000" spc="-3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外</a:t>
            </a:r>
            <a:r>
              <a:rPr sz="1000" spc="-29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上級</a:t>
            </a:r>
            <a:r>
              <a:rPr sz="1000" spc="-7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1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と</a:t>
            </a:r>
            <a:r>
              <a:rPr sz="1000" spc="-19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み</a:t>
            </a:r>
            <a:r>
              <a:rPr sz="1000" spc="-1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9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65735">
              <a:lnSpc>
                <a:spcPct val="100000"/>
              </a:lnSpc>
              <a:spcBef>
                <a:spcPts val="575"/>
              </a:spcBef>
            </a:pPr>
            <a:r>
              <a:rPr sz="1000" spc="20" dirty="0">
                <a:solidFill>
                  <a:srgbClr val="231F20"/>
                </a:solidFill>
                <a:latin typeface="ＭＳ ゴシック"/>
                <a:cs typeface="ＭＳ ゴシック"/>
              </a:rPr>
              <a:t>-----------------------------------------------------------------------------------------</a:t>
            </a:r>
            <a:endParaRPr sz="1000" dirty="0">
              <a:latin typeface="ＭＳ ゴシック"/>
              <a:cs typeface="ＭＳ ゴシック"/>
            </a:endParaRPr>
          </a:p>
          <a:p>
            <a:pPr marL="268605">
              <a:lnSpc>
                <a:spcPct val="100000"/>
              </a:lnSpc>
              <a:spcBef>
                <a:spcPts val="655"/>
              </a:spcBef>
            </a:pPr>
            <a:r>
              <a:rPr sz="9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担当</a:t>
            </a:r>
            <a:r>
              <a:rPr sz="9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指</a:t>
            </a:r>
            <a:r>
              <a:rPr sz="9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導</a:t>
            </a:r>
            <a:r>
              <a:rPr sz="9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9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と</a:t>
            </a:r>
            <a:r>
              <a:rPr sz="900" dirty="0">
                <a:solidFill>
                  <a:srgbClr val="231F20"/>
                </a:solidFill>
                <a:latin typeface="ＭＳ ゴシック"/>
                <a:cs typeface="ＭＳ ゴシック"/>
              </a:rPr>
              <a:t>上級</a:t>
            </a:r>
            <a:r>
              <a:rPr sz="900" spc="20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900" spc="-29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;</a:t>
            </a:r>
            <a:endParaRPr sz="900" dirty="0">
              <a:latin typeface="ＭＳ ゴシック"/>
              <a:cs typeface="ＭＳ ゴシック"/>
            </a:endParaRPr>
          </a:p>
          <a:p>
            <a:pPr marL="367030" marR="11430">
              <a:lnSpc>
                <a:spcPts val="1780"/>
              </a:lnSpc>
              <a:spcBef>
                <a:spcPts val="135"/>
              </a:spcBef>
            </a:pPr>
            <a:r>
              <a:rPr sz="900" spc="30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9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9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9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900" spc="30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9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9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ス</a:t>
            </a:r>
            <a:r>
              <a:rPr sz="9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ケ</a:t>
            </a:r>
            <a:r>
              <a:rPr sz="9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ジ</a:t>
            </a:r>
            <a:r>
              <a:rPr sz="9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ュ</a:t>
            </a:r>
            <a:r>
              <a:rPr sz="9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ー</a:t>
            </a:r>
            <a:r>
              <a:rPr sz="9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ル</a:t>
            </a:r>
            <a:r>
              <a:rPr sz="9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900" spc="20" dirty="0">
                <a:solidFill>
                  <a:srgbClr val="231F20"/>
                </a:solidFill>
                <a:latin typeface="ＭＳ ゴシック"/>
                <a:cs typeface="ＭＳ ゴシック"/>
              </a:rPr>
              <a:t>設</a:t>
            </a:r>
            <a:r>
              <a:rPr sz="9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定</a:t>
            </a:r>
            <a:r>
              <a:rPr sz="9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時</a:t>
            </a:r>
            <a:r>
              <a:rPr sz="9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9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担当</a:t>
            </a:r>
            <a:r>
              <a:rPr sz="9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指</a:t>
            </a:r>
            <a:r>
              <a:rPr sz="9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導</a:t>
            </a:r>
            <a:r>
              <a:rPr sz="9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900" spc="-130" dirty="0">
                <a:solidFill>
                  <a:srgbClr val="231F20"/>
                </a:solidFill>
                <a:latin typeface="ＭＳ ゴシック"/>
                <a:cs typeface="ＭＳ ゴシック"/>
              </a:rPr>
              <a:t>と</a:t>
            </a:r>
            <a:r>
              <a:rPr sz="900" spc="-150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9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9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登</a:t>
            </a:r>
            <a:r>
              <a:rPr sz="9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録</a:t>
            </a:r>
            <a:r>
              <a:rPr sz="9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9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900" spc="15" dirty="0">
                <a:solidFill>
                  <a:srgbClr val="231F20"/>
                </a:solidFill>
                <a:latin typeface="ＭＳ ゴシック"/>
                <a:cs typeface="ＭＳ ゴシック"/>
              </a:rPr>
              <a:t>場</a:t>
            </a:r>
            <a:r>
              <a:rPr sz="9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合</a:t>
            </a:r>
            <a:r>
              <a:rPr sz="900" spc="25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900" spc="15" dirty="0">
                <a:solidFill>
                  <a:srgbClr val="231F20"/>
                </a:solidFill>
                <a:latin typeface="ＭＳ ゴシック"/>
                <a:cs typeface="ＭＳ ゴシック"/>
              </a:rPr>
              <a:t>EPOC2</a:t>
            </a:r>
            <a:r>
              <a:rPr sz="900" spc="-26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9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9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9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担当</a:t>
            </a:r>
            <a:r>
              <a:rPr sz="9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指</a:t>
            </a:r>
            <a:r>
              <a:rPr sz="900" spc="-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導</a:t>
            </a:r>
            <a:r>
              <a:rPr sz="9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900" spc="-1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と</a:t>
            </a:r>
            <a:r>
              <a:rPr sz="900" spc="-1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9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9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登</a:t>
            </a:r>
            <a:r>
              <a:rPr sz="9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録</a:t>
            </a:r>
            <a:r>
              <a:rPr sz="9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さ</a:t>
            </a:r>
            <a:r>
              <a:rPr sz="900" spc="-1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900" spc="-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9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900" spc="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900" spc="2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lang="ja-JP" altLang="en-US" sz="900" spc="2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　　</a:t>
            </a:r>
            <a:r>
              <a:rPr sz="900" spc="-16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900" spc="25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r>
              <a:rPr sz="900" spc="-140" dirty="0">
                <a:solidFill>
                  <a:srgbClr val="231F20"/>
                </a:solidFill>
                <a:latin typeface="ＭＳ ゴシック"/>
                <a:cs typeface="ＭＳ ゴシック"/>
              </a:rPr>
              <a:t>１</a:t>
            </a:r>
            <a:r>
              <a:rPr sz="9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人</a:t>
            </a:r>
            <a:r>
              <a:rPr sz="9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900" spc="30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9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9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900" spc="20" dirty="0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900" spc="-29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1</a:t>
            </a:r>
            <a:r>
              <a:rPr sz="900" spc="-28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900" spc="30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9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9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ブ</a:t>
            </a:r>
            <a:r>
              <a:rPr sz="9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ロ</a:t>
            </a:r>
            <a:r>
              <a:rPr sz="9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9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9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9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登</a:t>
            </a:r>
            <a:r>
              <a:rPr sz="9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録</a:t>
            </a:r>
            <a:r>
              <a:rPr sz="9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9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9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9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担当</a:t>
            </a:r>
            <a:r>
              <a:rPr sz="9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指</a:t>
            </a:r>
            <a:r>
              <a:rPr sz="9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導</a:t>
            </a:r>
            <a:r>
              <a:rPr sz="9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900" spc="-110" dirty="0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900" spc="-140" dirty="0">
                <a:solidFill>
                  <a:srgbClr val="231F20"/>
                </a:solidFill>
                <a:latin typeface="ＭＳ ゴシック"/>
                <a:cs typeface="ＭＳ ゴシック"/>
              </a:rPr>
              <a:t>１</a:t>
            </a:r>
            <a:r>
              <a:rPr sz="9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名</a:t>
            </a:r>
            <a:r>
              <a:rPr sz="9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900" spc="-165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900" spc="25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r>
              <a:rPr sz="9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担当</a:t>
            </a:r>
            <a:r>
              <a:rPr sz="9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指</a:t>
            </a:r>
            <a:r>
              <a:rPr sz="9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導医</a:t>
            </a:r>
            <a:r>
              <a:rPr sz="900" dirty="0">
                <a:solidFill>
                  <a:srgbClr val="231F20"/>
                </a:solidFill>
                <a:latin typeface="ＭＳ ゴシック"/>
                <a:cs typeface="ＭＳ ゴシック"/>
              </a:rPr>
              <a:t>以</a:t>
            </a:r>
            <a:r>
              <a:rPr sz="9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外</a:t>
            </a:r>
            <a:r>
              <a:rPr sz="900" spc="25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900" spc="30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9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900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9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9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9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票を</a:t>
            </a:r>
            <a:r>
              <a:rPr sz="9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9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力す </a:t>
            </a:r>
            <a:r>
              <a:rPr lang="ja-JP" altLang="en-US" sz="900" spc="-1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　　</a:t>
            </a:r>
            <a:r>
              <a:rPr sz="900" spc="-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900" spc="1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場</a:t>
            </a:r>
            <a:r>
              <a:rPr sz="900" spc="-1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合</a:t>
            </a:r>
            <a:r>
              <a:rPr sz="900" spc="1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90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上級</a:t>
            </a:r>
            <a:r>
              <a:rPr sz="900" spc="-4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900" spc="-13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と</a:t>
            </a:r>
            <a:r>
              <a:rPr sz="900" spc="-15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900" spc="-5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900" spc="-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900" spc="-9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900" spc="-7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900" spc="-1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900" spc="-16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900" spc="2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900" dirty="0">
              <a:latin typeface="ＭＳ ゴシック"/>
              <a:cs typeface="ＭＳ ゴシック"/>
            </a:endParaRPr>
          </a:p>
          <a:p>
            <a:pPr marL="165735">
              <a:lnSpc>
                <a:spcPct val="100000"/>
              </a:lnSpc>
              <a:spcBef>
                <a:spcPts val="489"/>
              </a:spcBef>
            </a:pPr>
            <a:r>
              <a:rPr sz="1000" spc="20" dirty="0">
                <a:solidFill>
                  <a:srgbClr val="231F20"/>
                </a:solidFill>
                <a:latin typeface="ＭＳ ゴシック"/>
                <a:cs typeface="ＭＳ ゴシック"/>
              </a:rPr>
              <a:t>-----------------------------------------------------------------------------------------</a:t>
            </a:r>
            <a:endParaRPr sz="1000" dirty="0">
              <a:latin typeface="ＭＳ ゴシック"/>
              <a:cs typeface="ＭＳ ゴシック"/>
            </a:endParaRPr>
          </a:p>
          <a:p>
            <a:pPr marL="152400" indent="-140335">
              <a:lnSpc>
                <a:spcPct val="100000"/>
              </a:lnSpc>
              <a:spcBef>
                <a:spcPts val="575"/>
              </a:spcBef>
              <a:buAutoNum type="arabicPeriod" startAt="3"/>
              <a:tabLst>
                <a:tab pos="153035" algn="l"/>
              </a:tabLst>
            </a:pP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選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択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ブ</a:t>
            </a:r>
            <a:r>
              <a:rPr sz="1000" spc="-135" dirty="0">
                <a:solidFill>
                  <a:srgbClr val="231F20"/>
                </a:solidFill>
                <a:latin typeface="ＭＳ ゴシック"/>
                <a:cs typeface="ＭＳ ゴシック"/>
              </a:rPr>
              <a:t>ロ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27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26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票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spc="245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8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示さ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76835">
              <a:lnSpc>
                <a:spcPct val="100000"/>
              </a:lnSpc>
              <a:spcBef>
                <a:spcPts val="580"/>
              </a:spcBef>
            </a:pP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票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160" dirty="0">
                <a:solidFill>
                  <a:srgbClr val="231F20"/>
                </a:solidFill>
                <a:latin typeface="ＭＳ ゴシック"/>
                <a:cs typeface="ＭＳ ゴシック"/>
              </a:rPr>
              <a:t>エ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ア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各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項</a:t>
            </a:r>
            <a:r>
              <a:rPr sz="1000" spc="-90" dirty="0">
                <a:solidFill>
                  <a:srgbClr val="231F20"/>
                </a:solidFill>
                <a:latin typeface="ＭＳ ゴシック"/>
                <a:cs typeface="ＭＳ ゴシック"/>
              </a:rPr>
              <a:t>目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チ</a:t>
            </a:r>
            <a:r>
              <a:rPr sz="1000" spc="-165" dirty="0">
                <a:solidFill>
                  <a:srgbClr val="231F20"/>
                </a:solidFill>
                <a:latin typeface="ＭＳ ゴシック"/>
                <a:cs typeface="ＭＳ ゴシック"/>
              </a:rPr>
              <a:t>ェ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票を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130" dirty="0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76835">
              <a:lnSpc>
                <a:spcPct val="100000"/>
              </a:lnSpc>
              <a:spcBef>
                <a:spcPts val="580"/>
              </a:spcBef>
            </a:pP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票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選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択</a:t>
            </a:r>
            <a:r>
              <a:rPr sz="1000" spc="-160" dirty="0">
                <a:solidFill>
                  <a:srgbClr val="231F20"/>
                </a:solidFill>
                <a:latin typeface="ＭＳ ゴシック"/>
                <a:cs typeface="ＭＳ ゴシック"/>
              </a:rPr>
              <a:t>エ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ア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使</a:t>
            </a:r>
            <a:r>
              <a:rPr sz="1000" spc="-145" dirty="0">
                <a:solidFill>
                  <a:srgbClr val="231F20"/>
                </a:solidFill>
                <a:latin typeface="ＭＳ ゴシック"/>
                <a:cs typeface="ＭＳ ゴシック"/>
              </a:rPr>
              <a:t>っ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14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票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切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替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 marR="5080" indent="1905">
              <a:lnSpc>
                <a:spcPct val="148200"/>
              </a:lnSpc>
            </a:pP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6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2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lang="ja-JP" altLang="en-US" sz="1000" spc="2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sz="100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他</a:t>
            </a:r>
            <a:r>
              <a:rPr sz="1000" spc="-1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ス</a:t>
            </a:r>
            <a:r>
              <a:rPr sz="1000" spc="-15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13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8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フ</a:t>
            </a:r>
            <a:r>
              <a:rPr sz="1000" spc="-10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コ</a:t>
            </a:r>
            <a:r>
              <a:rPr sz="1000" spc="-17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メ</a:t>
            </a:r>
            <a:r>
              <a:rPr sz="1000" spc="-15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1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ト</a:t>
            </a:r>
            <a:r>
              <a:rPr sz="1000" spc="-14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エ</a:t>
            </a:r>
            <a:r>
              <a:rPr sz="1000" spc="-1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4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ア</a:t>
            </a:r>
            <a:r>
              <a:rPr sz="1000" spc="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上級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10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や</a:t>
            </a:r>
            <a:r>
              <a:rPr sz="1000" spc="-1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メ</a:t>
            </a:r>
            <a:r>
              <a:rPr sz="1000" spc="-1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デ</a:t>
            </a:r>
            <a:r>
              <a:rPr sz="1000" spc="-114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ィ</a:t>
            </a:r>
            <a:r>
              <a:rPr sz="1000" spc="-8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カ</a:t>
            </a:r>
            <a:r>
              <a:rPr sz="1000" spc="-9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ル</a:t>
            </a:r>
            <a:r>
              <a:rPr sz="1000" spc="-1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ス</a:t>
            </a:r>
            <a:r>
              <a:rPr sz="1000" spc="-1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1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フ</a:t>
            </a:r>
            <a:r>
              <a:rPr sz="10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が評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票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時</a:t>
            </a:r>
            <a:r>
              <a:rPr sz="1000" spc="-6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10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コ</a:t>
            </a:r>
            <a:r>
              <a:rPr sz="1000" spc="-1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メ</a:t>
            </a:r>
            <a:r>
              <a:rPr sz="1000" spc="-1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1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ト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内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容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lang="ja-JP" altLang="en-US" sz="100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sz="1000" spc="-8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示さ</a:t>
            </a:r>
            <a:r>
              <a:rPr sz="1000" spc="-7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4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61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r>
              <a:rPr lang="ja-JP" altLang="en-US" sz="1000" spc="-61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（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担当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指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導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み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機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能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とな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り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49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）</a:t>
            </a:r>
            <a:endParaRPr sz="1000" dirty="0">
              <a:latin typeface="ＭＳ ゴシック"/>
              <a:cs typeface="ＭＳ ゴシック"/>
            </a:endParaRPr>
          </a:p>
          <a:p>
            <a:pPr marL="140335" marR="5080" indent="-128270">
              <a:lnSpc>
                <a:spcPct val="148200"/>
              </a:lnSpc>
              <a:buAutoNum type="arabicPeriod" startAt="4"/>
              <a:tabLst>
                <a:tab pos="152400" algn="l"/>
              </a:tabLst>
            </a:pP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力後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-6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2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lang="ja-JP" altLang="en-US" sz="1000" spc="2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sz="1000" spc="-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保</a:t>
            </a:r>
            <a:r>
              <a:rPr sz="1000" spc="-9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存</a:t>
            </a:r>
            <a:r>
              <a:rPr sz="1000" spc="-13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メ</a:t>
            </a:r>
            <a:r>
              <a:rPr sz="1000" spc="-5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ニ</a:t>
            </a:r>
            <a:r>
              <a:rPr sz="1000" spc="-13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ュ</a:t>
            </a:r>
            <a:r>
              <a:rPr sz="1000" spc="-12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ー</a:t>
            </a:r>
            <a:r>
              <a:rPr sz="1000" spc="2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あ</a:t>
            </a:r>
            <a:r>
              <a:rPr sz="1000" spc="-3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定</a:t>
            </a:r>
            <a:r>
              <a:rPr sz="1000" spc="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クリ</a:t>
            </a:r>
            <a:r>
              <a:rPr sz="1000" spc="-9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6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114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8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内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容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登</a:t>
            </a:r>
            <a:r>
              <a:rPr sz="1000" spc="-9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録</a:t>
            </a:r>
            <a:r>
              <a:rPr sz="1000" spc="-9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途</a:t>
            </a:r>
            <a:r>
              <a:rPr sz="1000" spc="-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中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時</a:t>
            </a:r>
            <a:r>
              <a:rPr sz="10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保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lang="ja-JP" altLang="en-US" sz="100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sz="1000" spc="-3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存</a:t>
            </a:r>
            <a:r>
              <a:rPr sz="1000" spc="-14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4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-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場</a:t>
            </a:r>
            <a:r>
              <a:rPr sz="1000" spc="-4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合</a:t>
            </a:r>
            <a:r>
              <a:rPr sz="1000" spc="-2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-6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lang="ja-JP" altLang="en-US"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sz="1000" spc="-3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時</a:t>
            </a:r>
            <a:r>
              <a:rPr sz="1000" spc="-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保</a:t>
            </a:r>
            <a:r>
              <a:rPr sz="1000" spc="-114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存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0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4402" y="651599"/>
            <a:ext cx="6091555" cy="615315"/>
          </a:xfrm>
          <a:custGeom>
            <a:avLst/>
            <a:gdLst/>
            <a:ahLst/>
            <a:cxnLst/>
            <a:rect l="l" t="t" r="r" b="b"/>
            <a:pathLst>
              <a:path w="6091555" h="615315">
                <a:moveTo>
                  <a:pt x="6091199" y="0"/>
                </a:moveTo>
                <a:lnTo>
                  <a:pt x="0" y="0"/>
                </a:lnTo>
                <a:lnTo>
                  <a:pt x="0" y="614705"/>
                </a:lnTo>
                <a:lnTo>
                  <a:pt x="6091199" y="614705"/>
                </a:lnTo>
                <a:lnTo>
                  <a:pt x="6091199" y="0"/>
                </a:lnTo>
                <a:close/>
              </a:path>
            </a:pathLst>
          </a:custGeom>
          <a:solidFill>
            <a:srgbClr val="469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06901" y="1781111"/>
            <a:ext cx="1916201" cy="4743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26299" y="1781103"/>
            <a:ext cx="2964309" cy="2646968"/>
            <a:chOff x="726299" y="1781103"/>
            <a:chExt cx="2964309" cy="2646968"/>
          </a:xfrm>
        </p:grpSpPr>
        <p:sp>
          <p:nvSpPr>
            <p:cNvPr id="5" name="object 5"/>
            <p:cNvSpPr/>
            <p:nvPr/>
          </p:nvSpPr>
          <p:spPr>
            <a:xfrm>
              <a:off x="734399" y="1781103"/>
              <a:ext cx="2151612" cy="26469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0299" y="2256303"/>
              <a:ext cx="2027555" cy="256540"/>
            </a:xfrm>
            <a:custGeom>
              <a:avLst/>
              <a:gdLst/>
              <a:ahLst/>
              <a:cxnLst/>
              <a:rect l="l" t="t" r="r" b="b"/>
              <a:pathLst>
                <a:path w="2027555" h="256539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48501"/>
                  </a:lnTo>
                  <a:lnTo>
                    <a:pt x="8486" y="190541"/>
                  </a:lnTo>
                  <a:lnTo>
                    <a:pt x="31630" y="224870"/>
                  </a:lnTo>
                  <a:lnTo>
                    <a:pt x="65960" y="248015"/>
                  </a:lnTo>
                  <a:lnTo>
                    <a:pt x="108000" y="256501"/>
                  </a:lnTo>
                  <a:lnTo>
                    <a:pt x="1919249" y="256501"/>
                  </a:lnTo>
                  <a:lnTo>
                    <a:pt x="1961290" y="248015"/>
                  </a:lnTo>
                  <a:lnTo>
                    <a:pt x="1995619" y="224870"/>
                  </a:lnTo>
                  <a:lnTo>
                    <a:pt x="2018763" y="190541"/>
                  </a:lnTo>
                  <a:lnTo>
                    <a:pt x="2027250" y="148501"/>
                  </a:lnTo>
                  <a:lnTo>
                    <a:pt x="2027250" y="108000"/>
                  </a:lnTo>
                  <a:lnTo>
                    <a:pt x="2018763" y="65960"/>
                  </a:lnTo>
                  <a:lnTo>
                    <a:pt x="1995619" y="31630"/>
                  </a:lnTo>
                  <a:lnTo>
                    <a:pt x="1961290" y="8486"/>
                  </a:lnTo>
                  <a:lnTo>
                    <a:pt x="1919249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006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6299" y="2727902"/>
              <a:ext cx="1969135" cy="1306195"/>
            </a:xfrm>
            <a:custGeom>
              <a:avLst/>
              <a:gdLst/>
              <a:ahLst/>
              <a:cxnLst/>
              <a:rect l="l" t="t" r="r" b="b"/>
              <a:pathLst>
                <a:path w="1969135" h="1306195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97902"/>
                  </a:lnTo>
                  <a:lnTo>
                    <a:pt x="8486" y="1239937"/>
                  </a:lnTo>
                  <a:lnTo>
                    <a:pt x="31630" y="1274267"/>
                  </a:lnTo>
                  <a:lnTo>
                    <a:pt x="65960" y="1297414"/>
                  </a:lnTo>
                  <a:lnTo>
                    <a:pt x="108000" y="1305902"/>
                  </a:lnTo>
                  <a:lnTo>
                    <a:pt x="1860753" y="1305902"/>
                  </a:lnTo>
                  <a:lnTo>
                    <a:pt x="1902788" y="1297414"/>
                  </a:lnTo>
                  <a:lnTo>
                    <a:pt x="1937118" y="1274267"/>
                  </a:lnTo>
                  <a:lnTo>
                    <a:pt x="1960265" y="1239937"/>
                  </a:lnTo>
                  <a:lnTo>
                    <a:pt x="1968753" y="1197902"/>
                  </a:lnTo>
                  <a:lnTo>
                    <a:pt x="1968753" y="108000"/>
                  </a:lnTo>
                  <a:lnTo>
                    <a:pt x="1960265" y="65960"/>
                  </a:lnTo>
                  <a:lnTo>
                    <a:pt x="1937118" y="31630"/>
                  </a:lnTo>
                  <a:lnTo>
                    <a:pt x="1902788" y="8486"/>
                  </a:lnTo>
                  <a:lnTo>
                    <a:pt x="1860753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DA2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21548" y="2034002"/>
              <a:ext cx="1369060" cy="259715"/>
            </a:xfrm>
            <a:custGeom>
              <a:avLst/>
              <a:gdLst/>
              <a:ahLst/>
              <a:cxnLst/>
              <a:rect l="l" t="t" r="r" b="b"/>
              <a:pathLst>
                <a:path w="1369060" h="259714">
                  <a:moveTo>
                    <a:pt x="1368894" y="0"/>
                  </a:moveTo>
                  <a:lnTo>
                    <a:pt x="291820" y="0"/>
                  </a:lnTo>
                  <a:lnTo>
                    <a:pt x="0" y="259194"/>
                  </a:lnTo>
                  <a:lnTo>
                    <a:pt x="1368894" y="259194"/>
                  </a:lnTo>
                  <a:lnTo>
                    <a:pt x="1368894" y="0"/>
                  </a:lnTo>
                  <a:close/>
                </a:path>
              </a:pathLst>
            </a:custGeom>
            <a:solidFill>
              <a:srgbClr val="0061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21700" y="6720358"/>
            <a:ext cx="5647350" cy="15337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mini-CEX/DOPS/CbD</a:t>
            </a:r>
            <a:r>
              <a:rPr sz="1000" spc="-28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よ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登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録し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</a:pPr>
            <a:endParaRPr sz="1000" dirty="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 dirty="0">
              <a:latin typeface="ＭＳ ゴシック"/>
              <a:cs typeface="ＭＳ ゴシック"/>
            </a:endParaRPr>
          </a:p>
          <a:p>
            <a:pPr marL="171450" indent="-159385">
              <a:lnSpc>
                <a:spcPct val="100000"/>
              </a:lnSpc>
              <a:buChar char="■"/>
              <a:tabLst>
                <a:tab pos="172085" algn="l"/>
              </a:tabLst>
            </a:pPr>
            <a:r>
              <a:rPr sz="1000" spc="-10" dirty="0">
                <a:solidFill>
                  <a:srgbClr val="46976D"/>
                </a:solidFill>
                <a:latin typeface="ＭＳ ゴシック"/>
                <a:cs typeface="ＭＳ ゴシック"/>
              </a:rPr>
              <a:t>mini-CEX/DOPS/CbD</a:t>
            </a:r>
            <a:r>
              <a:rPr sz="1000" spc="-280" dirty="0">
                <a:solidFill>
                  <a:srgbClr val="46976D"/>
                </a:solidFill>
                <a:latin typeface="ＭＳ ゴシック"/>
                <a:cs typeface="ＭＳ ゴシック"/>
              </a:rPr>
              <a:t> </a:t>
            </a:r>
            <a:r>
              <a:rPr sz="1000" spc="-65" dirty="0">
                <a:solidFill>
                  <a:srgbClr val="46976D"/>
                </a:solidFill>
                <a:latin typeface="ＭＳ ゴシック"/>
                <a:cs typeface="ＭＳ ゴシック"/>
              </a:rPr>
              <a:t>に</a:t>
            </a:r>
            <a:r>
              <a:rPr sz="1000" spc="-125" dirty="0">
                <a:solidFill>
                  <a:srgbClr val="46976D"/>
                </a:solidFill>
                <a:latin typeface="ＭＳ ゴシック"/>
                <a:cs typeface="ＭＳ ゴシック"/>
              </a:rPr>
              <a:t>よ</a:t>
            </a:r>
            <a:r>
              <a:rPr sz="1000" spc="-60" dirty="0">
                <a:solidFill>
                  <a:srgbClr val="46976D"/>
                </a:solidFill>
                <a:latin typeface="ＭＳ ゴシック"/>
                <a:cs typeface="ＭＳ ゴシック"/>
              </a:rPr>
              <a:t>る</a:t>
            </a:r>
            <a:r>
              <a:rPr sz="1000" spc="-15" dirty="0">
                <a:solidFill>
                  <a:srgbClr val="46976D"/>
                </a:solidFill>
                <a:latin typeface="ＭＳ ゴシック"/>
                <a:cs typeface="ＭＳ ゴシック"/>
              </a:rPr>
              <a:t>評</a:t>
            </a:r>
            <a:r>
              <a:rPr sz="1000" spc="-40" dirty="0">
                <a:solidFill>
                  <a:srgbClr val="46976D"/>
                </a:solidFill>
                <a:latin typeface="ＭＳ ゴシック"/>
                <a:cs typeface="ＭＳ ゴシック"/>
              </a:rPr>
              <a:t>価</a:t>
            </a:r>
            <a:r>
              <a:rPr sz="1000" spc="-20" dirty="0">
                <a:solidFill>
                  <a:srgbClr val="46976D"/>
                </a:solidFill>
                <a:latin typeface="ＭＳ ゴシック"/>
                <a:cs typeface="ＭＳ ゴシック"/>
              </a:rPr>
              <a:t>の</a:t>
            </a:r>
            <a:r>
              <a:rPr sz="1000" spc="-15" dirty="0">
                <a:solidFill>
                  <a:srgbClr val="46976D"/>
                </a:solidFill>
                <a:latin typeface="ＭＳ ゴシック"/>
                <a:cs typeface="ＭＳ ゴシック"/>
              </a:rPr>
              <a:t>登</a:t>
            </a:r>
            <a:r>
              <a:rPr sz="1000" dirty="0">
                <a:solidFill>
                  <a:srgbClr val="46976D"/>
                </a:solidFill>
                <a:latin typeface="ＭＳ ゴシック"/>
                <a:cs typeface="ＭＳ ゴシック"/>
              </a:rPr>
              <a:t>録</a:t>
            </a:r>
            <a:endParaRPr sz="1000" dirty="0">
              <a:latin typeface="ＭＳ ゴシック"/>
              <a:cs typeface="ＭＳ ゴシック"/>
            </a:endParaRPr>
          </a:p>
          <a:p>
            <a:pPr marL="131445" indent="-119380">
              <a:lnSpc>
                <a:spcPct val="100000"/>
              </a:lnSpc>
              <a:spcBef>
                <a:spcPts val="575"/>
              </a:spcBef>
              <a:buSzPct val="90000"/>
              <a:buAutoNum type="arabicPeriod"/>
              <a:tabLst>
                <a:tab pos="132080" algn="l"/>
              </a:tabLst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28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26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7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23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27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診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療科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選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択</a:t>
            </a:r>
            <a:r>
              <a:rPr sz="1000" spc="-160" dirty="0">
                <a:solidFill>
                  <a:srgbClr val="231F20"/>
                </a:solidFill>
                <a:latin typeface="ＭＳ ゴシック"/>
                <a:cs typeface="ＭＳ ゴシック"/>
              </a:rPr>
              <a:t>エ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ア</a:t>
            </a:r>
            <a:r>
              <a:rPr sz="1000" spc="-31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9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9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か</a:t>
            </a:r>
            <a:r>
              <a:rPr sz="1000" spc="-7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ら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対</a:t>
            </a:r>
            <a:r>
              <a:rPr sz="1000" spc="-9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象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選</a:t>
            </a:r>
            <a:r>
              <a:rPr sz="1000" spc="-1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択</a:t>
            </a:r>
            <a:r>
              <a:rPr sz="1000" spc="-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6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lang="ja-JP" altLang="en-US"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sz="1000" spc="-3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7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示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0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ボ</a:t>
            </a:r>
            <a:r>
              <a:rPr sz="1000" spc="-1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8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0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53670" indent="-141605">
              <a:lnSpc>
                <a:spcPct val="100000"/>
              </a:lnSpc>
              <a:spcBef>
                <a:spcPts val="580"/>
              </a:spcBef>
              <a:buSzPct val="90000"/>
              <a:buAutoNum type="arabicPeriod"/>
              <a:tabLst>
                <a:tab pos="154305" algn="l"/>
              </a:tabLst>
            </a:pP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選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択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対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象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27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26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spc="245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8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示さ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205104">
              <a:lnSpc>
                <a:spcPct val="100000"/>
              </a:lnSpc>
              <a:spcBef>
                <a:spcPts val="580"/>
              </a:spcBef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27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160" dirty="0">
                <a:solidFill>
                  <a:srgbClr val="231F20"/>
                </a:solidFill>
                <a:latin typeface="ＭＳ ゴシック"/>
                <a:cs typeface="ＭＳ ゴシック"/>
              </a:rPr>
              <a:t>エ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ア</a:t>
            </a:r>
            <a:r>
              <a:rPr sz="1000" spc="-30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6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各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項</a:t>
            </a:r>
            <a:r>
              <a:rPr sz="1000" spc="-120" dirty="0">
                <a:solidFill>
                  <a:srgbClr val="231F20"/>
                </a:solidFill>
                <a:latin typeface="ＭＳ ゴシック"/>
                <a:cs typeface="ＭＳ ゴシック"/>
              </a:rPr>
              <a:t>目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130" dirty="0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7955" indent="-135890">
              <a:lnSpc>
                <a:spcPct val="100000"/>
              </a:lnSpc>
              <a:spcBef>
                <a:spcPts val="580"/>
              </a:spcBef>
              <a:buSzPct val="90000"/>
              <a:buAutoNum type="arabicPeriod" startAt="3"/>
              <a:tabLst>
                <a:tab pos="148590" algn="l"/>
              </a:tabLst>
            </a:pP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全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項</a:t>
            </a:r>
            <a:r>
              <a:rPr sz="1000" spc="-120" dirty="0">
                <a:solidFill>
                  <a:srgbClr val="231F20"/>
                </a:solidFill>
                <a:latin typeface="ＭＳ ゴシック"/>
                <a:cs typeface="ＭＳ ゴシック"/>
              </a:rPr>
              <a:t>目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後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31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保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存</a:t>
            </a:r>
            <a:r>
              <a:rPr sz="1000" spc="-140" dirty="0">
                <a:solidFill>
                  <a:srgbClr val="231F20"/>
                </a:solidFill>
                <a:latin typeface="ＭＳ ゴシック"/>
                <a:cs typeface="ＭＳ ゴシック"/>
              </a:rPr>
              <a:t>メ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ニ</a:t>
            </a:r>
            <a:r>
              <a:rPr sz="1000" spc="-140" dirty="0">
                <a:solidFill>
                  <a:srgbClr val="231F20"/>
                </a:solidFill>
                <a:latin typeface="ＭＳ ゴシック"/>
                <a:cs typeface="ＭＳ ゴシック"/>
              </a:rPr>
              <a:t>ュ</a:t>
            </a:r>
            <a:r>
              <a:rPr sz="1000" spc="145" dirty="0">
                <a:solidFill>
                  <a:srgbClr val="231F20"/>
                </a:solidFill>
                <a:latin typeface="ＭＳ ゴシック"/>
                <a:cs typeface="ＭＳ ゴシック"/>
              </a:rPr>
              <a:t>ー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7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29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登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録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ボ</a:t>
            </a:r>
            <a:r>
              <a:rPr sz="1000" spc="-145" dirty="0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保</a:t>
            </a:r>
            <a:r>
              <a:rPr sz="1000" spc="-110" dirty="0">
                <a:solidFill>
                  <a:srgbClr val="231F20"/>
                </a:solidFill>
                <a:latin typeface="ＭＳ ゴシック"/>
                <a:cs typeface="ＭＳ ゴシック"/>
              </a:rPr>
              <a:t>存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1700" y="1524578"/>
            <a:ext cx="961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30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30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endParaRPr sz="1000">
              <a:latin typeface="ＭＳ ゴシック"/>
              <a:cs typeface="ＭＳ ゴシック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02313" y="1524578"/>
            <a:ext cx="958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30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29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endParaRPr sz="1000">
              <a:latin typeface="ＭＳ ゴシック"/>
              <a:cs typeface="ＭＳ ゴシック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921299" y="2146503"/>
            <a:ext cx="2899591" cy="4323080"/>
            <a:chOff x="3921299" y="2146503"/>
            <a:chExt cx="2899591" cy="4323080"/>
          </a:xfrm>
        </p:grpSpPr>
        <p:sp>
          <p:nvSpPr>
            <p:cNvPr id="17" name="object 17"/>
            <p:cNvSpPr/>
            <p:nvPr/>
          </p:nvSpPr>
          <p:spPr>
            <a:xfrm>
              <a:off x="3921299" y="2146503"/>
              <a:ext cx="1883410" cy="4323080"/>
            </a:xfrm>
            <a:custGeom>
              <a:avLst/>
              <a:gdLst/>
              <a:ahLst/>
              <a:cxnLst/>
              <a:rect l="l" t="t" r="r" b="b"/>
              <a:pathLst>
                <a:path w="1883410" h="4323080">
                  <a:moveTo>
                    <a:pt x="38226" y="0"/>
                  </a:moveTo>
                  <a:lnTo>
                    <a:pt x="16127" y="5440"/>
                  </a:lnTo>
                  <a:lnTo>
                    <a:pt x="4778" y="43527"/>
                  </a:lnTo>
                  <a:lnTo>
                    <a:pt x="597" y="146905"/>
                  </a:lnTo>
                  <a:lnTo>
                    <a:pt x="0" y="348221"/>
                  </a:lnTo>
                  <a:lnTo>
                    <a:pt x="0" y="3974477"/>
                  </a:lnTo>
                  <a:lnTo>
                    <a:pt x="597" y="4175793"/>
                  </a:lnTo>
                  <a:lnTo>
                    <a:pt x="4778" y="4279171"/>
                  </a:lnTo>
                  <a:lnTo>
                    <a:pt x="16127" y="4317258"/>
                  </a:lnTo>
                  <a:lnTo>
                    <a:pt x="38226" y="4322699"/>
                  </a:lnTo>
                  <a:lnTo>
                    <a:pt x="1844573" y="4322699"/>
                  </a:lnTo>
                  <a:lnTo>
                    <a:pt x="1866673" y="4317258"/>
                  </a:lnTo>
                  <a:lnTo>
                    <a:pt x="1878022" y="4279171"/>
                  </a:lnTo>
                  <a:lnTo>
                    <a:pt x="1882203" y="4175793"/>
                  </a:lnTo>
                  <a:lnTo>
                    <a:pt x="1882800" y="3974477"/>
                  </a:lnTo>
                  <a:lnTo>
                    <a:pt x="1882800" y="348221"/>
                  </a:lnTo>
                  <a:lnTo>
                    <a:pt x="1882203" y="146905"/>
                  </a:lnTo>
                  <a:lnTo>
                    <a:pt x="1878022" y="43527"/>
                  </a:lnTo>
                  <a:lnTo>
                    <a:pt x="1866673" y="5440"/>
                  </a:lnTo>
                  <a:lnTo>
                    <a:pt x="1844573" y="0"/>
                  </a:lnTo>
                  <a:lnTo>
                    <a:pt x="38226" y="0"/>
                  </a:lnTo>
                  <a:close/>
                </a:path>
              </a:pathLst>
            </a:custGeom>
            <a:ln w="12598">
              <a:solidFill>
                <a:srgbClr val="DA2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56605" y="3078003"/>
              <a:ext cx="1264285" cy="259715"/>
            </a:xfrm>
            <a:custGeom>
              <a:avLst/>
              <a:gdLst/>
              <a:ahLst/>
              <a:cxnLst/>
              <a:rect l="l" t="t" r="r" b="b"/>
              <a:pathLst>
                <a:path w="1264284" h="259714">
                  <a:moveTo>
                    <a:pt x="1264132" y="0"/>
                  </a:moveTo>
                  <a:lnTo>
                    <a:pt x="269481" y="0"/>
                  </a:lnTo>
                  <a:lnTo>
                    <a:pt x="0" y="259194"/>
                  </a:lnTo>
                  <a:lnTo>
                    <a:pt x="1264132" y="259194"/>
                  </a:lnTo>
                  <a:lnTo>
                    <a:pt x="1264132" y="0"/>
                  </a:lnTo>
                  <a:close/>
                </a:path>
              </a:pathLst>
            </a:custGeom>
            <a:solidFill>
              <a:srgbClr val="DA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306637" y="2012226"/>
            <a:ext cx="1440180" cy="21844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429259">
              <a:lnSpc>
                <a:spcPct val="100000"/>
              </a:lnSpc>
              <a:spcBef>
                <a:spcPts val="610"/>
              </a:spcBef>
            </a:pPr>
            <a:r>
              <a:rPr sz="900" spc="-10" dirty="0">
                <a:solidFill>
                  <a:srgbClr val="FFFFFF"/>
                </a:solidFill>
                <a:latin typeface="ＭＳ ゴシック"/>
                <a:cs typeface="ＭＳ ゴシック"/>
              </a:rPr>
              <a:t>評価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軸</a:t>
            </a:r>
            <a:r>
              <a:rPr sz="900" spc="-15" dirty="0">
                <a:solidFill>
                  <a:srgbClr val="FFFFFF"/>
                </a:solidFill>
                <a:latin typeface="ＭＳ ゴシック"/>
                <a:cs typeface="ＭＳ ゴシック"/>
              </a:rPr>
              <a:t>選</a:t>
            </a:r>
            <a:r>
              <a:rPr sz="900" spc="-60" dirty="0">
                <a:solidFill>
                  <a:srgbClr val="FFFFFF"/>
                </a:solidFill>
                <a:latin typeface="ＭＳ ゴシック"/>
                <a:cs typeface="ＭＳ ゴシック"/>
              </a:rPr>
              <a:t>択</a:t>
            </a:r>
            <a:r>
              <a:rPr sz="900" spc="-140" dirty="0">
                <a:solidFill>
                  <a:srgbClr val="FFFFFF"/>
                </a:solidFill>
                <a:latin typeface="ＭＳ ゴシック"/>
                <a:cs typeface="ＭＳ ゴシック"/>
              </a:rPr>
              <a:t>エ</a:t>
            </a:r>
            <a:r>
              <a:rPr sz="900" spc="-105" dirty="0">
                <a:solidFill>
                  <a:srgbClr val="FFFFFF"/>
                </a:solidFill>
                <a:latin typeface="ＭＳ ゴシック"/>
                <a:cs typeface="ＭＳ ゴシック"/>
              </a:rPr>
              <a:t>リ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ア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60260" y="2952003"/>
            <a:ext cx="1421130" cy="259715"/>
          </a:xfrm>
          <a:custGeom>
            <a:avLst/>
            <a:gdLst/>
            <a:ahLst/>
            <a:cxnLst/>
            <a:rect l="l" t="t" r="r" b="b"/>
            <a:pathLst>
              <a:path w="1421129" h="259714">
                <a:moveTo>
                  <a:pt x="1420736" y="0"/>
                </a:moveTo>
                <a:lnTo>
                  <a:pt x="302869" y="0"/>
                </a:lnTo>
                <a:lnTo>
                  <a:pt x="0" y="259194"/>
                </a:lnTo>
                <a:lnTo>
                  <a:pt x="1420736" y="259194"/>
                </a:lnTo>
                <a:lnTo>
                  <a:pt x="1420736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245347" y="2930677"/>
            <a:ext cx="563880" cy="33845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575"/>
              </a:spcBef>
            </a:pP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診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57919" y="2930677"/>
            <a:ext cx="980440" cy="33845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575"/>
              </a:spcBef>
            </a:pPr>
            <a:r>
              <a:rPr sz="900" spc="-25" dirty="0">
                <a:solidFill>
                  <a:srgbClr val="FFFFFF"/>
                </a:solidFill>
                <a:latin typeface="ＭＳ ゴシック"/>
                <a:cs typeface="ＭＳ ゴシック"/>
              </a:rPr>
              <a:t>療科</a:t>
            </a:r>
            <a:r>
              <a:rPr sz="900" spc="-15" dirty="0">
                <a:solidFill>
                  <a:srgbClr val="FFFFFF"/>
                </a:solidFill>
                <a:latin typeface="ＭＳ ゴシック"/>
                <a:cs typeface="ＭＳ ゴシック"/>
              </a:rPr>
              <a:t>選</a:t>
            </a:r>
            <a:r>
              <a:rPr sz="900" spc="-60" dirty="0">
                <a:solidFill>
                  <a:srgbClr val="FFFFFF"/>
                </a:solidFill>
                <a:latin typeface="ＭＳ ゴシック"/>
                <a:cs typeface="ＭＳ ゴシック"/>
              </a:rPr>
              <a:t>択</a:t>
            </a:r>
            <a:r>
              <a:rPr sz="900" spc="-140" dirty="0">
                <a:solidFill>
                  <a:srgbClr val="FFFFFF"/>
                </a:solidFill>
                <a:latin typeface="ＭＳ ゴシック"/>
                <a:cs typeface="ＭＳ ゴシック"/>
              </a:rPr>
              <a:t>エ</a:t>
            </a:r>
            <a:r>
              <a:rPr sz="900" spc="-105" dirty="0">
                <a:solidFill>
                  <a:srgbClr val="FFFFFF"/>
                </a:solidFill>
                <a:latin typeface="ＭＳ ゴシック"/>
                <a:cs typeface="ＭＳ ゴシック"/>
              </a:rPr>
              <a:t>リ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ア</a:t>
            </a:r>
            <a:endParaRPr sz="900">
              <a:latin typeface="ＭＳ ゴシック"/>
              <a:cs typeface="ＭＳ ゴシック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471103" y="1781104"/>
            <a:ext cx="1361848" cy="230504"/>
            <a:chOff x="5471103" y="1781104"/>
            <a:chExt cx="1361848" cy="230504"/>
          </a:xfrm>
        </p:grpSpPr>
        <p:sp>
          <p:nvSpPr>
            <p:cNvPr id="28" name="object 28"/>
            <p:cNvSpPr/>
            <p:nvPr/>
          </p:nvSpPr>
          <p:spPr>
            <a:xfrm>
              <a:off x="5471103" y="1852203"/>
              <a:ext cx="490220" cy="155575"/>
            </a:xfrm>
            <a:custGeom>
              <a:avLst/>
              <a:gdLst/>
              <a:ahLst/>
              <a:cxnLst/>
              <a:rect l="l" t="t" r="r" b="b"/>
              <a:pathLst>
                <a:path w="490220" h="155575">
                  <a:moveTo>
                    <a:pt x="77622" y="0"/>
                  </a:moveTo>
                  <a:lnTo>
                    <a:pt x="47405" y="6100"/>
                  </a:lnTo>
                  <a:lnTo>
                    <a:pt x="22733" y="22737"/>
                  </a:lnTo>
                  <a:lnTo>
                    <a:pt x="6099" y="47411"/>
                  </a:lnTo>
                  <a:lnTo>
                    <a:pt x="0" y="77622"/>
                  </a:lnTo>
                  <a:lnTo>
                    <a:pt x="6099" y="107838"/>
                  </a:lnTo>
                  <a:lnTo>
                    <a:pt x="22733" y="132511"/>
                  </a:lnTo>
                  <a:lnTo>
                    <a:pt x="47405" y="149145"/>
                  </a:lnTo>
                  <a:lnTo>
                    <a:pt x="77622" y="155244"/>
                  </a:lnTo>
                  <a:lnTo>
                    <a:pt x="412419" y="155244"/>
                  </a:lnTo>
                  <a:lnTo>
                    <a:pt x="442636" y="149145"/>
                  </a:lnTo>
                  <a:lnTo>
                    <a:pt x="467309" y="132511"/>
                  </a:lnTo>
                  <a:lnTo>
                    <a:pt x="483943" y="107838"/>
                  </a:lnTo>
                  <a:lnTo>
                    <a:pt x="490042" y="77622"/>
                  </a:lnTo>
                  <a:lnTo>
                    <a:pt x="483943" y="47411"/>
                  </a:lnTo>
                  <a:lnTo>
                    <a:pt x="467309" y="22737"/>
                  </a:lnTo>
                  <a:lnTo>
                    <a:pt x="442636" y="6100"/>
                  </a:lnTo>
                  <a:lnTo>
                    <a:pt x="412419" y="0"/>
                  </a:lnTo>
                  <a:lnTo>
                    <a:pt x="77622" y="0"/>
                  </a:lnTo>
                  <a:close/>
                </a:path>
              </a:pathLst>
            </a:custGeom>
            <a:ln w="12598">
              <a:solidFill>
                <a:srgbClr val="006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910296" y="1781104"/>
              <a:ext cx="922655" cy="230504"/>
            </a:xfrm>
            <a:custGeom>
              <a:avLst/>
              <a:gdLst/>
              <a:ahLst/>
              <a:cxnLst/>
              <a:rect l="l" t="t" r="r" b="b"/>
              <a:pathLst>
                <a:path w="922654" h="230505">
                  <a:moveTo>
                    <a:pt x="922502" y="0"/>
                  </a:moveTo>
                  <a:lnTo>
                    <a:pt x="196659" y="0"/>
                  </a:lnTo>
                  <a:lnTo>
                    <a:pt x="0" y="230403"/>
                  </a:lnTo>
                  <a:lnTo>
                    <a:pt x="922502" y="230403"/>
                  </a:lnTo>
                  <a:lnTo>
                    <a:pt x="922502" y="0"/>
                  </a:lnTo>
                  <a:close/>
                </a:path>
              </a:pathLst>
            </a:custGeom>
            <a:solidFill>
              <a:srgbClr val="0061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023673" y="1759331"/>
            <a:ext cx="866140" cy="31178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07645">
              <a:lnSpc>
                <a:spcPct val="100000"/>
              </a:lnSpc>
              <a:spcBef>
                <a:spcPts val="440"/>
              </a:spcBef>
            </a:pPr>
            <a:r>
              <a:rPr sz="900" spc="-15" dirty="0">
                <a:solidFill>
                  <a:srgbClr val="FFFFFF"/>
                </a:solidFill>
                <a:latin typeface="ＭＳ ゴシック"/>
                <a:cs typeface="ＭＳ ゴシック"/>
              </a:rPr>
              <a:t>保</a:t>
            </a:r>
            <a:r>
              <a:rPr sz="900" spc="-45" dirty="0">
                <a:solidFill>
                  <a:srgbClr val="FFFFFF"/>
                </a:solidFill>
                <a:latin typeface="ＭＳ ゴシック"/>
                <a:cs typeface="ＭＳ ゴシック"/>
              </a:rPr>
              <a:t>存</a:t>
            </a:r>
            <a:r>
              <a:rPr sz="900" spc="-90" dirty="0">
                <a:solidFill>
                  <a:srgbClr val="FFFFFF"/>
                </a:solidFill>
                <a:latin typeface="ＭＳ ゴシック"/>
                <a:cs typeface="ＭＳ ゴシック"/>
              </a:rPr>
              <a:t>ボ</a:t>
            </a:r>
            <a:r>
              <a:rPr sz="900" spc="-125" dirty="0">
                <a:solidFill>
                  <a:srgbClr val="FFFFFF"/>
                </a:solidFill>
                <a:latin typeface="ＭＳ ゴシック"/>
                <a:cs typeface="ＭＳ ゴシック"/>
              </a:rPr>
              <a:t>タ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ン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5866041" y="3056229"/>
            <a:ext cx="1010919" cy="3384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580"/>
              </a:spcBef>
            </a:pPr>
            <a:r>
              <a:rPr sz="900" spc="-10" dirty="0">
                <a:solidFill>
                  <a:srgbClr val="FFFFFF"/>
                </a:solidFill>
                <a:latin typeface="ＭＳ ゴシック"/>
                <a:cs typeface="ＭＳ ゴシック"/>
              </a:rPr>
              <a:t>評</a:t>
            </a:r>
            <a:r>
              <a:rPr sz="900" spc="-20" dirty="0">
                <a:solidFill>
                  <a:srgbClr val="FFFFFF"/>
                </a:solidFill>
                <a:latin typeface="ＭＳ ゴシック"/>
                <a:cs typeface="ＭＳ ゴシック"/>
              </a:rPr>
              <a:t>価</a:t>
            </a:r>
            <a:r>
              <a:rPr sz="900" spc="-25" dirty="0">
                <a:solidFill>
                  <a:srgbClr val="FFFFFF"/>
                </a:solidFill>
                <a:latin typeface="ＭＳ ゴシック"/>
                <a:cs typeface="ＭＳ ゴシック"/>
              </a:rPr>
              <a:t>入</a:t>
            </a:r>
            <a:r>
              <a:rPr sz="900" spc="-65" dirty="0">
                <a:solidFill>
                  <a:srgbClr val="FFFFFF"/>
                </a:solidFill>
                <a:latin typeface="ＭＳ ゴシック"/>
                <a:cs typeface="ＭＳ ゴシック"/>
              </a:rPr>
              <a:t>力</a:t>
            </a:r>
            <a:r>
              <a:rPr sz="900" spc="-140" dirty="0">
                <a:solidFill>
                  <a:srgbClr val="FFFFFF"/>
                </a:solidFill>
                <a:latin typeface="ＭＳ ゴシック"/>
                <a:cs typeface="ＭＳ ゴシック"/>
              </a:rPr>
              <a:t>エ</a:t>
            </a:r>
            <a:r>
              <a:rPr sz="900" spc="-105" dirty="0">
                <a:solidFill>
                  <a:srgbClr val="FFFFFF"/>
                </a:solidFill>
                <a:latin typeface="ＭＳ ゴシック"/>
                <a:cs typeface="ＭＳ ゴシック"/>
              </a:rPr>
              <a:t>リ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ア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34402" y="837006"/>
            <a:ext cx="6091555" cy="429895"/>
          </a:xfrm>
          <a:prstGeom prst="rect">
            <a:avLst/>
          </a:prstGeom>
          <a:solidFill>
            <a:srgbClr val="46976D"/>
          </a:solidFill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2200" dirty="0">
                <a:solidFill>
                  <a:srgbClr val="FFFFFF"/>
                </a:solidFill>
                <a:latin typeface="HGPｺﾞｼｯｸE"/>
                <a:cs typeface="HGPｺﾞｼｯｸE"/>
              </a:rPr>
              <a:t>mini-CEX/DOPS/CbD</a:t>
            </a:r>
            <a:r>
              <a:rPr sz="2200" spc="5" dirty="0">
                <a:solidFill>
                  <a:srgbClr val="FFFFFF"/>
                </a:solidFill>
                <a:latin typeface="HGPｺﾞｼｯｸE"/>
                <a:cs typeface="HGPｺﾞｼｯｸE"/>
              </a:rPr>
              <a:t>の</a:t>
            </a:r>
            <a:r>
              <a:rPr sz="2200" spc="10" dirty="0">
                <a:solidFill>
                  <a:srgbClr val="FFFFFF"/>
                </a:solidFill>
                <a:latin typeface="HGPｺﾞｼｯｸE"/>
                <a:cs typeface="HGPｺﾞｼｯｸE"/>
              </a:rPr>
              <a:t>登</a:t>
            </a:r>
            <a:r>
              <a:rPr sz="2200" spc="20" dirty="0">
                <a:solidFill>
                  <a:srgbClr val="FFFFFF"/>
                </a:solidFill>
                <a:latin typeface="HGPｺﾞｼｯｸE"/>
                <a:cs typeface="HGPｺﾞｼｯｸE"/>
              </a:rPr>
              <a:t>録</a:t>
            </a:r>
            <a:r>
              <a:rPr sz="2200" spc="-155" dirty="0">
                <a:solidFill>
                  <a:srgbClr val="FFFFFF"/>
                </a:solidFill>
                <a:latin typeface="HGPｺﾞｼｯｸE"/>
                <a:cs typeface="HGPｺﾞｼｯｸE"/>
              </a:rPr>
              <a:t>／</a:t>
            </a:r>
            <a:r>
              <a:rPr sz="2200" spc="-40" dirty="0">
                <a:solidFill>
                  <a:srgbClr val="FFFFFF"/>
                </a:solidFill>
                <a:latin typeface="HGPｺﾞｼｯｸE"/>
                <a:cs typeface="HGPｺﾞｼｯｸE"/>
              </a:rPr>
              <a:t>参</a:t>
            </a:r>
            <a:r>
              <a:rPr sz="2200" spc="-5" dirty="0">
                <a:solidFill>
                  <a:srgbClr val="FFFFFF"/>
                </a:solidFill>
                <a:latin typeface="HGPｺﾞｼｯｸE"/>
                <a:cs typeface="HGPｺﾞｼｯｸE"/>
              </a:rPr>
              <a:t>照</a:t>
            </a:r>
            <a:endParaRPr sz="2200">
              <a:latin typeface="HGPｺﾞｼｯｸE"/>
              <a:cs typeface="HGPｺﾞｼｯｸ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34402" y="651599"/>
            <a:ext cx="6091555" cy="185420"/>
          </a:xfrm>
          <a:prstGeom prst="rect">
            <a:avLst/>
          </a:prstGeom>
          <a:solidFill>
            <a:srgbClr val="FFFFFF">
              <a:alpha val="29998"/>
            </a:srgbClr>
          </a:solidFill>
        </p:spPr>
        <p:txBody>
          <a:bodyPr vert="horz" wrap="square" lIns="0" tIns="82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000" spc="-3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〈</a:t>
            </a:r>
            <a:r>
              <a:rPr sz="1000" spc="1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研</a:t>
            </a:r>
            <a:r>
              <a:rPr sz="1000" spc="-1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修</a:t>
            </a:r>
            <a:r>
              <a:rPr sz="1000" spc="-3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医</a:t>
            </a:r>
            <a:r>
              <a:rPr sz="1000" spc="-3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の</a:t>
            </a:r>
            <a:r>
              <a:rPr sz="1000" spc="-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評</a:t>
            </a:r>
            <a:r>
              <a:rPr sz="1000" spc="-1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価</a:t>
            </a:r>
            <a:r>
              <a:rPr sz="1000" spc="-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〉</a:t>
            </a:r>
            <a:endParaRPr sz="1000">
              <a:latin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4402" y="651599"/>
            <a:ext cx="6091555" cy="615315"/>
          </a:xfrm>
          <a:custGeom>
            <a:avLst/>
            <a:gdLst/>
            <a:ahLst/>
            <a:cxnLst/>
            <a:rect l="l" t="t" r="r" b="b"/>
            <a:pathLst>
              <a:path w="6091555" h="615315">
                <a:moveTo>
                  <a:pt x="6091199" y="0"/>
                </a:moveTo>
                <a:lnTo>
                  <a:pt x="0" y="0"/>
                </a:lnTo>
                <a:lnTo>
                  <a:pt x="0" y="614705"/>
                </a:lnTo>
                <a:lnTo>
                  <a:pt x="6091199" y="614705"/>
                </a:lnTo>
                <a:lnTo>
                  <a:pt x="6091199" y="0"/>
                </a:lnTo>
                <a:close/>
              </a:path>
            </a:pathLst>
          </a:custGeom>
          <a:solidFill>
            <a:srgbClr val="469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1700" y="6872657"/>
            <a:ext cx="6409350" cy="296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 marR="1042035">
              <a:lnSpc>
                <a:spcPct val="148200"/>
              </a:lnSpc>
              <a:spcBef>
                <a:spcPts val="100"/>
              </a:spcBef>
            </a:pP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基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本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的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臨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床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手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技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登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録は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各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臨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床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手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技</a:t>
            </a:r>
            <a:r>
              <a:rPr sz="1000" spc="-26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/</a:t>
            </a:r>
            <a:r>
              <a:rPr sz="1000" spc="-30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検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査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手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技</a:t>
            </a:r>
            <a:r>
              <a:rPr sz="1000" spc="-26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/</a:t>
            </a:r>
            <a:r>
              <a:rPr sz="1000" spc="-29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診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療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録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130" dirty="0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 </a:t>
            </a:r>
            <a:r>
              <a:rPr lang="ja-JP" altLang="en-US" sz="100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sz="1000" spc="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基</a:t>
            </a:r>
            <a:r>
              <a:rPr sz="1000" spc="-2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本</a:t>
            </a:r>
            <a:r>
              <a:rPr sz="1000" spc="-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的</a:t>
            </a:r>
            <a:r>
              <a:rPr sz="1000" spc="-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臨</a:t>
            </a:r>
            <a:r>
              <a:rPr sz="1000" spc="-5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床</a:t>
            </a:r>
            <a:r>
              <a:rPr sz="1000" spc="-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手</a:t>
            </a:r>
            <a:r>
              <a:rPr sz="1000" spc="-6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技</a:t>
            </a:r>
            <a:r>
              <a:rPr sz="1000" spc="-4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3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2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7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プ</a:t>
            </a:r>
            <a:r>
              <a:rPr sz="1000" spc="-9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ロ</a:t>
            </a:r>
            <a:r>
              <a:rPr sz="1000" spc="-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グ</a:t>
            </a:r>
            <a:r>
              <a:rPr sz="1000" spc="-114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ラ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ム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全</a:t>
            </a:r>
            <a:r>
              <a:rPr sz="1000" spc="-6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体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通</a:t>
            </a:r>
            <a:r>
              <a:rPr sz="1000" spc="-19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同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使</a:t>
            </a:r>
            <a:r>
              <a:rPr sz="1000" spc="-1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用</a:t>
            </a:r>
            <a:r>
              <a:rPr sz="1000" spc="-10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 marR="1758950">
              <a:lnSpc>
                <a:spcPct val="148200"/>
              </a:lnSpc>
            </a:pP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各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項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目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修医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本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人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90" dirty="0">
                <a:solidFill>
                  <a:srgbClr val="231F20"/>
                </a:solidFill>
                <a:latin typeface="ＭＳ ゴシック"/>
                <a:cs typeface="ＭＳ ゴシック"/>
              </a:rPr>
              <a:t>自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己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と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他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者評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２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110" dirty="0">
                <a:solidFill>
                  <a:srgbClr val="231F20"/>
                </a:solidFill>
                <a:latin typeface="ＭＳ ゴシック"/>
                <a:cs typeface="ＭＳ ゴシック"/>
              </a:rPr>
              <a:t>成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り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立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ち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 </a:t>
            </a:r>
            <a:r>
              <a:rPr lang="ja-JP" altLang="en-US" sz="100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　</a:t>
            </a:r>
            <a:r>
              <a:rPr sz="1000" spc="-3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他</a:t>
            </a:r>
            <a:r>
              <a:rPr sz="1000" spc="-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者</a:t>
            </a:r>
            <a:r>
              <a:rPr sz="1000" spc="-1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が評</a:t>
            </a:r>
            <a:r>
              <a:rPr sz="1000" spc="-3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14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10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-10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4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び</a:t>
            </a:r>
            <a:r>
              <a:rPr sz="1000" spc="-4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他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者評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-8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上</a:t>
            </a:r>
            <a:r>
              <a:rPr sz="1000" spc="-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書</a:t>
            </a:r>
            <a:r>
              <a:rPr sz="1000" spc="-10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8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さ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最</a:t>
            </a:r>
            <a:r>
              <a:rPr sz="1000" spc="-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新</a:t>
            </a:r>
            <a:r>
              <a:rPr sz="1000" spc="-10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6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8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示さ</a:t>
            </a:r>
            <a:r>
              <a:rPr sz="1000" spc="-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</a:pPr>
            <a:endParaRPr sz="1000" dirty="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 dirty="0">
              <a:latin typeface="ＭＳ ゴシック"/>
              <a:cs typeface="ＭＳ ゴシック"/>
            </a:endParaRPr>
          </a:p>
          <a:p>
            <a:pPr marL="139700" indent="-127635">
              <a:lnSpc>
                <a:spcPct val="100000"/>
              </a:lnSpc>
              <a:buSzPct val="90000"/>
              <a:buChar char="■"/>
              <a:tabLst>
                <a:tab pos="140335" algn="l"/>
              </a:tabLst>
            </a:pPr>
            <a:r>
              <a:rPr sz="1000" spc="5" dirty="0">
                <a:solidFill>
                  <a:srgbClr val="46976D"/>
                </a:solidFill>
                <a:latin typeface="ＭＳ ゴシック"/>
                <a:cs typeface="ＭＳ ゴシック"/>
              </a:rPr>
              <a:t>基</a:t>
            </a:r>
            <a:r>
              <a:rPr sz="1000" spc="-25" dirty="0">
                <a:solidFill>
                  <a:srgbClr val="46976D"/>
                </a:solidFill>
                <a:latin typeface="ＭＳ ゴシック"/>
                <a:cs typeface="ＭＳ ゴシック"/>
              </a:rPr>
              <a:t>本</a:t>
            </a:r>
            <a:r>
              <a:rPr sz="1000" spc="-10" dirty="0">
                <a:solidFill>
                  <a:srgbClr val="46976D"/>
                </a:solidFill>
                <a:latin typeface="ＭＳ ゴシック"/>
                <a:cs typeface="ＭＳ ゴシック"/>
              </a:rPr>
              <a:t>的</a:t>
            </a:r>
            <a:r>
              <a:rPr sz="1000" spc="-20" dirty="0">
                <a:solidFill>
                  <a:srgbClr val="46976D"/>
                </a:solidFill>
                <a:latin typeface="ＭＳ ゴシック"/>
                <a:cs typeface="ＭＳ ゴシック"/>
              </a:rPr>
              <a:t>臨</a:t>
            </a:r>
            <a:r>
              <a:rPr sz="1000" spc="-55" dirty="0">
                <a:solidFill>
                  <a:srgbClr val="46976D"/>
                </a:solidFill>
                <a:latin typeface="ＭＳ ゴシック"/>
                <a:cs typeface="ＭＳ ゴシック"/>
              </a:rPr>
              <a:t>床</a:t>
            </a:r>
            <a:r>
              <a:rPr sz="1000" spc="-10" dirty="0">
                <a:solidFill>
                  <a:srgbClr val="46976D"/>
                </a:solidFill>
                <a:latin typeface="ＭＳ ゴシック"/>
                <a:cs typeface="ＭＳ ゴシック"/>
              </a:rPr>
              <a:t>手</a:t>
            </a:r>
            <a:r>
              <a:rPr sz="1000" spc="-15" dirty="0">
                <a:solidFill>
                  <a:srgbClr val="46976D"/>
                </a:solidFill>
                <a:latin typeface="ＭＳ ゴシック"/>
                <a:cs typeface="ＭＳ ゴシック"/>
              </a:rPr>
              <a:t>技評</a:t>
            </a:r>
            <a:r>
              <a:rPr sz="1000" spc="-40" dirty="0">
                <a:solidFill>
                  <a:srgbClr val="46976D"/>
                </a:solidFill>
                <a:latin typeface="ＭＳ ゴシック"/>
                <a:cs typeface="ＭＳ ゴシック"/>
              </a:rPr>
              <a:t>価</a:t>
            </a:r>
            <a:r>
              <a:rPr sz="1000" spc="-20" dirty="0">
                <a:solidFill>
                  <a:srgbClr val="46976D"/>
                </a:solidFill>
                <a:latin typeface="ＭＳ ゴシック"/>
                <a:cs typeface="ＭＳ ゴシック"/>
              </a:rPr>
              <a:t>の</a:t>
            </a:r>
            <a:r>
              <a:rPr sz="1000" spc="-15" dirty="0">
                <a:solidFill>
                  <a:srgbClr val="46976D"/>
                </a:solidFill>
                <a:latin typeface="ＭＳ ゴシック"/>
                <a:cs typeface="ＭＳ ゴシック"/>
              </a:rPr>
              <a:t>登</a:t>
            </a:r>
            <a:r>
              <a:rPr sz="1000" dirty="0">
                <a:solidFill>
                  <a:srgbClr val="46976D"/>
                </a:solidFill>
                <a:latin typeface="ＭＳ ゴシック"/>
                <a:cs typeface="ＭＳ ゴシック"/>
              </a:rPr>
              <a:t>録</a:t>
            </a:r>
            <a:endParaRPr sz="1000" dirty="0">
              <a:latin typeface="ＭＳ ゴシック"/>
              <a:cs typeface="ＭＳ ゴシック"/>
            </a:endParaRPr>
          </a:p>
          <a:p>
            <a:pPr marL="140335" marR="5080" indent="-128270">
              <a:lnSpc>
                <a:spcPct val="148200"/>
              </a:lnSpc>
              <a:buAutoNum type="arabicPeriod"/>
              <a:tabLst>
                <a:tab pos="218440" algn="l"/>
              </a:tabLst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27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1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spc="-27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8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29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「研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か</a:t>
            </a:r>
            <a:r>
              <a:rPr sz="1000" spc="-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ら</a:t>
            </a:r>
            <a:r>
              <a:rPr sz="1000" spc="-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1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8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行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あ</a:t>
            </a:r>
            <a:r>
              <a:rPr sz="1000" spc="-32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「基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本</a:t>
            </a:r>
            <a:r>
              <a:rPr sz="10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的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臨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床</a:t>
            </a:r>
            <a:r>
              <a:rPr sz="10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手</a:t>
            </a:r>
            <a:r>
              <a:rPr sz="1000" spc="-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技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登</a:t>
            </a:r>
            <a:r>
              <a:rPr sz="10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録</a:t>
            </a:r>
            <a:r>
              <a:rPr sz="1000" spc="-26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1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ボ</a:t>
            </a:r>
            <a:r>
              <a:rPr sz="1000" spc="-14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8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5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7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0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203200" indent="-191135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203835" algn="l"/>
              </a:tabLst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26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基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本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的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臨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床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手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技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spc="245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8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示さ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76835">
              <a:lnSpc>
                <a:spcPct val="100000"/>
              </a:lnSpc>
              <a:spcBef>
                <a:spcPts val="575"/>
              </a:spcBef>
            </a:pP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対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象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修医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情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報</a:t>
            </a:r>
            <a:r>
              <a:rPr sz="1000" spc="-160" dirty="0">
                <a:solidFill>
                  <a:srgbClr val="231F20"/>
                </a:solidFill>
                <a:latin typeface="ＭＳ ゴシック"/>
                <a:cs typeface="ＭＳ ゴシック"/>
              </a:rPr>
              <a:t>エ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ア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情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報</a:t>
            </a:r>
            <a:r>
              <a:rPr sz="1000" spc="-90" dirty="0">
                <a:solidFill>
                  <a:srgbClr val="231F20"/>
                </a:solidFill>
                <a:latin typeface="ＭＳ ゴシック"/>
                <a:cs typeface="ＭＳ ゴシック"/>
              </a:rPr>
              <a:t>か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ら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選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択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誤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り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60" dirty="0">
                <a:solidFill>
                  <a:srgbClr val="231F20"/>
                </a:solidFill>
                <a:latin typeface="ＭＳ ゴシック"/>
                <a:cs typeface="ＭＳ ゴシック"/>
              </a:rPr>
              <a:t>ない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か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く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だ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さ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76835">
              <a:lnSpc>
                <a:spcPct val="100000"/>
              </a:lnSpc>
              <a:spcBef>
                <a:spcPts val="580"/>
              </a:spcBef>
            </a:pP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160" dirty="0">
                <a:solidFill>
                  <a:srgbClr val="231F20"/>
                </a:solidFill>
                <a:latin typeface="ＭＳ ゴシック"/>
                <a:cs typeface="ＭＳ ゴシック"/>
              </a:rPr>
              <a:t>エ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ア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各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項</a:t>
            </a:r>
            <a:r>
              <a:rPr sz="1000" spc="-90" dirty="0">
                <a:solidFill>
                  <a:srgbClr val="231F20"/>
                </a:solidFill>
                <a:latin typeface="ＭＳ ゴシック"/>
                <a:cs typeface="ＭＳ ゴシック"/>
              </a:rPr>
              <a:t>目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他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者評価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欄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130" dirty="0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76835">
              <a:lnSpc>
                <a:spcPct val="100000"/>
              </a:lnSpc>
              <a:spcBef>
                <a:spcPts val="580"/>
              </a:spcBef>
            </a:pP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評価</a:t>
            </a:r>
            <a:r>
              <a:rPr sz="1000" spc="-5" dirty="0">
                <a:solidFill>
                  <a:srgbClr val="231F20"/>
                </a:solidFill>
                <a:latin typeface="ＭＳ ゴシック"/>
                <a:cs typeface="ＭＳ ゴシック"/>
              </a:rPr>
              <a:t>軸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選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択</a:t>
            </a:r>
            <a:r>
              <a:rPr sz="1000" spc="-160" dirty="0">
                <a:solidFill>
                  <a:srgbClr val="231F20"/>
                </a:solidFill>
                <a:latin typeface="ＭＳ ゴシック"/>
                <a:cs typeface="ＭＳ ゴシック"/>
              </a:rPr>
              <a:t>エ</a:t>
            </a:r>
            <a:r>
              <a:rPr sz="1000" spc="-125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ア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使</a:t>
            </a:r>
            <a:r>
              <a:rPr sz="1000" spc="-145" dirty="0">
                <a:solidFill>
                  <a:srgbClr val="231F20"/>
                </a:solidFill>
                <a:latin typeface="ＭＳ ゴシック"/>
                <a:cs typeface="ＭＳ ゴシック"/>
              </a:rPr>
              <a:t>っ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臨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床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手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技</a:t>
            </a:r>
            <a:r>
              <a:rPr sz="1000" spc="-24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/</a:t>
            </a:r>
            <a:r>
              <a:rPr sz="1000" spc="-28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検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査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手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技</a:t>
            </a:r>
            <a:r>
              <a:rPr sz="1000" spc="-24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/</a:t>
            </a:r>
            <a:r>
              <a:rPr sz="1000" spc="-27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診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療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録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切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替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50495" indent="-138430">
              <a:lnSpc>
                <a:spcPct val="100000"/>
              </a:lnSpc>
              <a:spcBef>
                <a:spcPts val="580"/>
              </a:spcBef>
              <a:buAutoNum type="arabicPeriod" startAt="3"/>
              <a:tabLst>
                <a:tab pos="151130" algn="l"/>
              </a:tabLst>
            </a:pP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後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-6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lang="ja-JP" altLang="en-US"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sz="1000" spc="-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保</a:t>
            </a:r>
            <a:r>
              <a:rPr sz="1000" spc="-10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存</a:t>
            </a:r>
            <a:r>
              <a:rPr sz="1000" spc="-14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メ</a:t>
            </a:r>
            <a:r>
              <a:rPr sz="1000" spc="-6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ニ</a:t>
            </a:r>
            <a:r>
              <a:rPr sz="1000" spc="-14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ュ</a:t>
            </a:r>
            <a:r>
              <a:rPr sz="1000" spc="-12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ー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あ</a:t>
            </a:r>
            <a:r>
              <a:rPr sz="1000" spc="-320" dirty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登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録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130" dirty="0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評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価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内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容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登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録し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8944" y="1794483"/>
            <a:ext cx="2806361" cy="1970219"/>
            <a:chOff x="738944" y="1794483"/>
            <a:chExt cx="2806361" cy="1970219"/>
          </a:xfrm>
        </p:grpSpPr>
        <p:sp>
          <p:nvSpPr>
            <p:cNvPr id="5" name="object 5"/>
            <p:cNvSpPr/>
            <p:nvPr/>
          </p:nvSpPr>
          <p:spPr>
            <a:xfrm>
              <a:off x="738944" y="1794483"/>
              <a:ext cx="2101567" cy="19702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7697" y="2013303"/>
              <a:ext cx="2018030" cy="792480"/>
            </a:xfrm>
            <a:custGeom>
              <a:avLst/>
              <a:gdLst/>
              <a:ahLst/>
              <a:cxnLst/>
              <a:rect l="l" t="t" r="r" b="b"/>
              <a:pathLst>
                <a:path w="2018030" h="792480">
                  <a:moveTo>
                    <a:pt x="40970" y="0"/>
                  </a:moveTo>
                  <a:lnTo>
                    <a:pt x="17284" y="996"/>
                  </a:lnTo>
                  <a:lnTo>
                    <a:pt x="5121" y="7975"/>
                  </a:lnTo>
                  <a:lnTo>
                    <a:pt x="640" y="26917"/>
                  </a:lnTo>
                  <a:lnTo>
                    <a:pt x="0" y="63804"/>
                  </a:lnTo>
                  <a:lnTo>
                    <a:pt x="0" y="728205"/>
                  </a:lnTo>
                  <a:lnTo>
                    <a:pt x="640" y="765085"/>
                  </a:lnTo>
                  <a:lnTo>
                    <a:pt x="5121" y="784023"/>
                  </a:lnTo>
                  <a:lnTo>
                    <a:pt x="17284" y="791000"/>
                  </a:lnTo>
                  <a:lnTo>
                    <a:pt x="40970" y="791997"/>
                  </a:lnTo>
                  <a:lnTo>
                    <a:pt x="1976831" y="791997"/>
                  </a:lnTo>
                  <a:lnTo>
                    <a:pt x="2000517" y="791000"/>
                  </a:lnTo>
                  <a:lnTo>
                    <a:pt x="2012680" y="784023"/>
                  </a:lnTo>
                  <a:lnTo>
                    <a:pt x="2017161" y="765085"/>
                  </a:lnTo>
                  <a:lnTo>
                    <a:pt x="2017801" y="728205"/>
                  </a:lnTo>
                  <a:lnTo>
                    <a:pt x="2017801" y="63804"/>
                  </a:lnTo>
                  <a:lnTo>
                    <a:pt x="2017161" y="26917"/>
                  </a:lnTo>
                  <a:lnTo>
                    <a:pt x="2012680" y="7975"/>
                  </a:lnTo>
                  <a:lnTo>
                    <a:pt x="2000517" y="996"/>
                  </a:lnTo>
                  <a:lnTo>
                    <a:pt x="1976831" y="0"/>
                  </a:lnTo>
                  <a:lnTo>
                    <a:pt x="40970" y="0"/>
                  </a:lnTo>
                  <a:close/>
                </a:path>
              </a:pathLst>
            </a:custGeom>
            <a:ln w="12598">
              <a:solidFill>
                <a:srgbClr val="DA2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2298" y="2994304"/>
              <a:ext cx="2006600" cy="715010"/>
            </a:xfrm>
            <a:custGeom>
              <a:avLst/>
              <a:gdLst/>
              <a:ahLst/>
              <a:cxnLst/>
              <a:rect l="l" t="t" r="r" b="b"/>
              <a:pathLst>
                <a:path w="2006600" h="715010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606602"/>
                  </a:lnTo>
                  <a:lnTo>
                    <a:pt x="8486" y="648638"/>
                  </a:lnTo>
                  <a:lnTo>
                    <a:pt x="31630" y="682967"/>
                  </a:lnTo>
                  <a:lnTo>
                    <a:pt x="65960" y="706115"/>
                  </a:lnTo>
                  <a:lnTo>
                    <a:pt x="108000" y="714603"/>
                  </a:lnTo>
                  <a:lnTo>
                    <a:pt x="1898548" y="714603"/>
                  </a:lnTo>
                  <a:lnTo>
                    <a:pt x="1940589" y="706115"/>
                  </a:lnTo>
                  <a:lnTo>
                    <a:pt x="1974918" y="682967"/>
                  </a:lnTo>
                  <a:lnTo>
                    <a:pt x="1998062" y="648638"/>
                  </a:lnTo>
                  <a:lnTo>
                    <a:pt x="2006549" y="606602"/>
                  </a:lnTo>
                  <a:lnTo>
                    <a:pt x="2006549" y="108000"/>
                  </a:lnTo>
                  <a:lnTo>
                    <a:pt x="1998062" y="65960"/>
                  </a:lnTo>
                  <a:lnTo>
                    <a:pt x="1974918" y="31630"/>
                  </a:lnTo>
                  <a:lnTo>
                    <a:pt x="1940589" y="8486"/>
                  </a:lnTo>
                  <a:lnTo>
                    <a:pt x="1898548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DA2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99715" y="2214903"/>
              <a:ext cx="1545590" cy="259715"/>
            </a:xfrm>
            <a:custGeom>
              <a:avLst/>
              <a:gdLst/>
              <a:ahLst/>
              <a:cxnLst/>
              <a:rect l="l" t="t" r="r" b="b"/>
              <a:pathLst>
                <a:path w="1545589" h="259714">
                  <a:moveTo>
                    <a:pt x="1545386" y="0"/>
                  </a:moveTo>
                  <a:lnTo>
                    <a:pt x="329438" y="0"/>
                  </a:lnTo>
                  <a:lnTo>
                    <a:pt x="0" y="259194"/>
                  </a:lnTo>
                  <a:lnTo>
                    <a:pt x="1545386" y="259194"/>
                  </a:lnTo>
                  <a:lnTo>
                    <a:pt x="1545386" y="0"/>
                  </a:lnTo>
                  <a:close/>
                </a:path>
              </a:pathLst>
            </a:custGeom>
            <a:solidFill>
              <a:srgbClr val="DA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780002" y="1780654"/>
            <a:ext cx="3051925" cy="4970247"/>
            <a:chOff x="3780002" y="1780654"/>
            <a:chExt cx="3051925" cy="4970247"/>
          </a:xfrm>
        </p:grpSpPr>
        <p:sp>
          <p:nvSpPr>
            <p:cNvPr id="13" name="object 13"/>
            <p:cNvSpPr/>
            <p:nvPr/>
          </p:nvSpPr>
          <p:spPr>
            <a:xfrm>
              <a:off x="3780002" y="1780654"/>
              <a:ext cx="2157298" cy="49702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58304" y="2230204"/>
              <a:ext cx="1954530" cy="331470"/>
            </a:xfrm>
            <a:custGeom>
              <a:avLst/>
              <a:gdLst/>
              <a:ahLst/>
              <a:cxnLst/>
              <a:rect l="l" t="t" r="r" b="b"/>
              <a:pathLst>
                <a:path w="1954529" h="331469">
                  <a:moveTo>
                    <a:pt x="39674" y="0"/>
                  </a:moveTo>
                  <a:lnTo>
                    <a:pt x="16737" y="416"/>
                  </a:lnTo>
                  <a:lnTo>
                    <a:pt x="4959" y="3335"/>
                  </a:lnTo>
                  <a:lnTo>
                    <a:pt x="619" y="11256"/>
                  </a:lnTo>
                  <a:lnTo>
                    <a:pt x="0" y="26682"/>
                  </a:lnTo>
                  <a:lnTo>
                    <a:pt x="0" y="304520"/>
                  </a:lnTo>
                  <a:lnTo>
                    <a:pt x="619" y="319946"/>
                  </a:lnTo>
                  <a:lnTo>
                    <a:pt x="4959" y="327867"/>
                  </a:lnTo>
                  <a:lnTo>
                    <a:pt x="16737" y="330786"/>
                  </a:lnTo>
                  <a:lnTo>
                    <a:pt x="39674" y="331203"/>
                  </a:lnTo>
                  <a:lnTo>
                    <a:pt x="1914664" y="331203"/>
                  </a:lnTo>
                  <a:lnTo>
                    <a:pt x="1937609" y="330786"/>
                  </a:lnTo>
                  <a:lnTo>
                    <a:pt x="1949391" y="327867"/>
                  </a:lnTo>
                  <a:lnTo>
                    <a:pt x="1953732" y="319946"/>
                  </a:lnTo>
                  <a:lnTo>
                    <a:pt x="1954352" y="304520"/>
                  </a:lnTo>
                  <a:lnTo>
                    <a:pt x="1954352" y="26682"/>
                  </a:lnTo>
                  <a:lnTo>
                    <a:pt x="1953732" y="11256"/>
                  </a:lnTo>
                  <a:lnTo>
                    <a:pt x="1949391" y="3335"/>
                  </a:lnTo>
                  <a:lnTo>
                    <a:pt x="1937609" y="416"/>
                  </a:lnTo>
                  <a:lnTo>
                    <a:pt x="1914664" y="0"/>
                  </a:lnTo>
                  <a:lnTo>
                    <a:pt x="39674" y="0"/>
                  </a:lnTo>
                  <a:close/>
                </a:path>
              </a:pathLst>
            </a:custGeom>
            <a:ln w="12598">
              <a:solidFill>
                <a:srgbClr val="DA2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40299" y="2598303"/>
              <a:ext cx="2027555" cy="256540"/>
            </a:xfrm>
            <a:custGeom>
              <a:avLst/>
              <a:gdLst/>
              <a:ahLst/>
              <a:cxnLst/>
              <a:rect l="l" t="t" r="r" b="b"/>
              <a:pathLst>
                <a:path w="2027554" h="256539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48501"/>
                  </a:lnTo>
                  <a:lnTo>
                    <a:pt x="8486" y="190541"/>
                  </a:lnTo>
                  <a:lnTo>
                    <a:pt x="31630" y="224870"/>
                  </a:lnTo>
                  <a:lnTo>
                    <a:pt x="65960" y="248015"/>
                  </a:lnTo>
                  <a:lnTo>
                    <a:pt x="108000" y="256501"/>
                  </a:lnTo>
                  <a:lnTo>
                    <a:pt x="1919249" y="256501"/>
                  </a:lnTo>
                  <a:lnTo>
                    <a:pt x="1961290" y="248015"/>
                  </a:lnTo>
                  <a:lnTo>
                    <a:pt x="1995619" y="224870"/>
                  </a:lnTo>
                  <a:lnTo>
                    <a:pt x="2018763" y="190541"/>
                  </a:lnTo>
                  <a:lnTo>
                    <a:pt x="2027250" y="148501"/>
                  </a:lnTo>
                  <a:lnTo>
                    <a:pt x="2027250" y="108000"/>
                  </a:lnTo>
                  <a:lnTo>
                    <a:pt x="2018763" y="65960"/>
                  </a:lnTo>
                  <a:lnTo>
                    <a:pt x="1995619" y="31630"/>
                  </a:lnTo>
                  <a:lnTo>
                    <a:pt x="1961290" y="8486"/>
                  </a:lnTo>
                  <a:lnTo>
                    <a:pt x="1919249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006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97549" y="3043802"/>
              <a:ext cx="2100580" cy="3602354"/>
            </a:xfrm>
            <a:custGeom>
              <a:avLst/>
              <a:gdLst/>
              <a:ahLst/>
              <a:cxnLst/>
              <a:rect l="l" t="t" r="r" b="b"/>
              <a:pathLst>
                <a:path w="2100579" h="3602354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3493795"/>
                  </a:lnTo>
                  <a:lnTo>
                    <a:pt x="8486" y="3535836"/>
                  </a:lnTo>
                  <a:lnTo>
                    <a:pt x="31630" y="3570165"/>
                  </a:lnTo>
                  <a:lnTo>
                    <a:pt x="65960" y="3593309"/>
                  </a:lnTo>
                  <a:lnTo>
                    <a:pt x="108000" y="3601796"/>
                  </a:lnTo>
                  <a:lnTo>
                    <a:pt x="1992147" y="3601796"/>
                  </a:lnTo>
                  <a:lnTo>
                    <a:pt x="2034188" y="3593309"/>
                  </a:lnTo>
                  <a:lnTo>
                    <a:pt x="2068517" y="3570165"/>
                  </a:lnTo>
                  <a:lnTo>
                    <a:pt x="2091661" y="3535836"/>
                  </a:lnTo>
                  <a:lnTo>
                    <a:pt x="2100148" y="3493795"/>
                  </a:lnTo>
                  <a:lnTo>
                    <a:pt x="2100148" y="108000"/>
                  </a:lnTo>
                  <a:lnTo>
                    <a:pt x="2091661" y="65960"/>
                  </a:lnTo>
                  <a:lnTo>
                    <a:pt x="2068517" y="31630"/>
                  </a:lnTo>
                  <a:lnTo>
                    <a:pt x="2034188" y="8486"/>
                  </a:lnTo>
                  <a:lnTo>
                    <a:pt x="1992147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DA2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10797" y="2178011"/>
              <a:ext cx="1421130" cy="386715"/>
            </a:xfrm>
            <a:custGeom>
              <a:avLst/>
              <a:gdLst/>
              <a:ahLst/>
              <a:cxnLst/>
              <a:rect l="l" t="t" r="r" b="b"/>
              <a:pathLst>
                <a:path w="1421129" h="386714">
                  <a:moveTo>
                    <a:pt x="1420736" y="126898"/>
                  </a:moveTo>
                  <a:lnTo>
                    <a:pt x="1420202" y="126898"/>
                  </a:lnTo>
                  <a:lnTo>
                    <a:pt x="1420202" y="19900"/>
                  </a:lnTo>
                  <a:lnTo>
                    <a:pt x="1420202" y="0"/>
                  </a:lnTo>
                  <a:lnTo>
                    <a:pt x="258749" y="0"/>
                  </a:lnTo>
                  <a:lnTo>
                    <a:pt x="258749" y="19900"/>
                  </a:lnTo>
                  <a:lnTo>
                    <a:pt x="258749" y="164668"/>
                  </a:lnTo>
                  <a:lnTo>
                    <a:pt x="0" y="386092"/>
                  </a:lnTo>
                  <a:lnTo>
                    <a:pt x="1420736" y="386092"/>
                  </a:lnTo>
                  <a:lnTo>
                    <a:pt x="1420736" y="126898"/>
                  </a:lnTo>
                  <a:close/>
                </a:path>
              </a:pathLst>
            </a:custGeom>
            <a:solidFill>
              <a:srgbClr val="DA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21700" y="1524657"/>
            <a:ext cx="11201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30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spc="245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54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endParaRPr sz="1000">
              <a:latin typeface="ＭＳ ゴシック"/>
              <a:cs typeface="ＭＳ ゴシック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67292" y="1524657"/>
            <a:ext cx="15868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32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基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本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的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臨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床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手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技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入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力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spc="245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endParaRPr sz="1000">
              <a:latin typeface="ＭＳ ゴシック"/>
              <a:cs typeface="ＭＳ ゴシック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37570" y="2195142"/>
            <a:ext cx="8166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FFFFFF"/>
                </a:solidFill>
                <a:latin typeface="ＭＳ ゴシック"/>
                <a:cs typeface="ＭＳ ゴシック"/>
              </a:rPr>
              <a:t>評</a:t>
            </a:r>
            <a:r>
              <a:rPr sz="900" spc="-25" dirty="0">
                <a:solidFill>
                  <a:srgbClr val="FFFFFF"/>
                </a:solidFill>
                <a:latin typeface="ＭＳ ゴシック"/>
                <a:cs typeface="ＭＳ ゴシック"/>
              </a:rPr>
              <a:t>価</a:t>
            </a:r>
            <a:r>
              <a:rPr sz="900" spc="-5" dirty="0">
                <a:solidFill>
                  <a:srgbClr val="FFFFFF"/>
                </a:solidFill>
                <a:latin typeface="ＭＳ ゴシック"/>
                <a:cs typeface="ＭＳ ゴシック"/>
              </a:rPr>
              <a:t>対</a:t>
            </a:r>
            <a:r>
              <a:rPr sz="900" spc="-40" dirty="0">
                <a:solidFill>
                  <a:srgbClr val="FFFFFF"/>
                </a:solidFill>
                <a:latin typeface="ＭＳ ゴシック"/>
                <a:cs typeface="ＭＳ ゴシック"/>
              </a:rPr>
              <a:t>象</a:t>
            </a:r>
            <a:r>
              <a:rPr sz="900" spc="10" dirty="0">
                <a:solidFill>
                  <a:srgbClr val="FFFFFF"/>
                </a:solidFill>
                <a:latin typeface="ＭＳ ゴシック"/>
                <a:cs typeface="ＭＳ ゴシック"/>
              </a:rPr>
              <a:t>研</a:t>
            </a:r>
            <a:r>
              <a:rPr sz="900" spc="-15" dirty="0">
                <a:solidFill>
                  <a:srgbClr val="FFFFFF"/>
                </a:solidFill>
                <a:latin typeface="ＭＳ ゴシック"/>
                <a:cs typeface="ＭＳ ゴシック"/>
              </a:rPr>
              <a:t>修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医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76201" y="2387257"/>
            <a:ext cx="1014094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5"/>
              </a:lnSpc>
            </a:pPr>
            <a:r>
              <a:rPr sz="900" spc="5" dirty="0">
                <a:solidFill>
                  <a:srgbClr val="FFFFFF"/>
                </a:solidFill>
                <a:latin typeface="ＭＳ ゴシック"/>
                <a:cs typeface="ＭＳ ゴシック"/>
              </a:rPr>
              <a:t>情</a:t>
            </a:r>
            <a:r>
              <a:rPr sz="900" spc="-55" dirty="0">
                <a:solidFill>
                  <a:srgbClr val="FFFFFF"/>
                </a:solidFill>
                <a:latin typeface="ＭＳ ゴシック"/>
                <a:cs typeface="ＭＳ ゴシック"/>
              </a:rPr>
              <a:t>報</a:t>
            </a:r>
            <a:r>
              <a:rPr sz="900" spc="-140" dirty="0">
                <a:solidFill>
                  <a:srgbClr val="FFFFFF"/>
                </a:solidFill>
                <a:latin typeface="ＭＳ ゴシック"/>
                <a:cs typeface="ＭＳ ゴシック"/>
              </a:rPr>
              <a:t>エ</a:t>
            </a:r>
            <a:r>
              <a:rPr sz="900" spc="-105" dirty="0">
                <a:solidFill>
                  <a:srgbClr val="FFFFFF"/>
                </a:solidFill>
                <a:latin typeface="ＭＳ ゴシック"/>
                <a:cs typeface="ＭＳ ゴシック"/>
              </a:rPr>
              <a:t>リ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ア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471999" y="2593802"/>
            <a:ext cx="1369060" cy="259715"/>
          </a:xfrm>
          <a:custGeom>
            <a:avLst/>
            <a:gdLst/>
            <a:ahLst/>
            <a:cxnLst/>
            <a:rect l="l" t="t" r="r" b="b"/>
            <a:pathLst>
              <a:path w="1369059" h="259714">
                <a:moveTo>
                  <a:pt x="1368894" y="0"/>
                </a:moveTo>
                <a:lnTo>
                  <a:pt x="291820" y="0"/>
                </a:lnTo>
                <a:lnTo>
                  <a:pt x="0" y="259194"/>
                </a:lnTo>
                <a:lnTo>
                  <a:pt x="1368894" y="259194"/>
                </a:lnTo>
                <a:lnTo>
                  <a:pt x="1368894" y="0"/>
                </a:lnTo>
                <a:close/>
              </a:path>
            </a:pathLst>
          </a:custGeom>
          <a:solidFill>
            <a:srgbClr val="0061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407981" y="2625039"/>
            <a:ext cx="1365250" cy="29273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78790">
              <a:lnSpc>
                <a:spcPct val="100000"/>
              </a:lnSpc>
              <a:spcBef>
                <a:spcPts val="190"/>
              </a:spcBef>
            </a:pPr>
            <a:r>
              <a:rPr sz="900" spc="-10" dirty="0" err="1" smtClean="0">
                <a:solidFill>
                  <a:srgbClr val="FFFFFF"/>
                </a:solidFill>
                <a:latin typeface="ＭＳ ゴシック"/>
                <a:cs typeface="ＭＳ ゴシック"/>
              </a:rPr>
              <a:t>評価</a:t>
            </a:r>
            <a:r>
              <a:rPr sz="900" dirty="0" err="1" smtClean="0">
                <a:solidFill>
                  <a:srgbClr val="FFFFFF"/>
                </a:solidFill>
                <a:latin typeface="ＭＳ ゴシック"/>
                <a:cs typeface="ＭＳ ゴシック"/>
              </a:rPr>
              <a:t>軸</a:t>
            </a:r>
            <a:r>
              <a:rPr sz="900" spc="-15" dirty="0" err="1" smtClean="0">
                <a:solidFill>
                  <a:srgbClr val="FFFFFF"/>
                </a:solidFill>
                <a:latin typeface="ＭＳ ゴシック"/>
                <a:cs typeface="ＭＳ ゴシック"/>
              </a:rPr>
              <a:t>選</a:t>
            </a:r>
            <a:r>
              <a:rPr sz="900" spc="-60" dirty="0" err="1" smtClean="0">
                <a:solidFill>
                  <a:srgbClr val="FFFFFF"/>
                </a:solidFill>
                <a:latin typeface="ＭＳ ゴシック"/>
                <a:cs typeface="ＭＳ ゴシック"/>
              </a:rPr>
              <a:t>択</a:t>
            </a:r>
            <a:r>
              <a:rPr sz="900" spc="-140" dirty="0" err="1" smtClean="0">
                <a:solidFill>
                  <a:srgbClr val="FFFFFF"/>
                </a:solidFill>
                <a:latin typeface="ＭＳ ゴシック"/>
                <a:cs typeface="ＭＳ ゴシック"/>
              </a:rPr>
              <a:t>エ</a:t>
            </a:r>
            <a:r>
              <a:rPr sz="900" spc="-105" dirty="0" err="1" smtClean="0">
                <a:solidFill>
                  <a:srgbClr val="FFFFFF"/>
                </a:solidFill>
                <a:latin typeface="ＭＳ ゴシック"/>
                <a:cs typeface="ＭＳ ゴシック"/>
              </a:rPr>
              <a:t>リ</a:t>
            </a:r>
            <a:r>
              <a:rPr sz="900" dirty="0" err="1" smtClean="0">
                <a:solidFill>
                  <a:srgbClr val="FFFFFF"/>
                </a:solidFill>
                <a:latin typeface="ＭＳ ゴシック"/>
                <a:cs typeface="ＭＳ ゴシック"/>
              </a:rPr>
              <a:t>ア</a:t>
            </a:r>
            <a:endParaRPr sz="900" dirty="0">
              <a:latin typeface="ＭＳ ゴシック"/>
              <a:cs typeface="ＭＳ ゴシック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404860" y="4040102"/>
            <a:ext cx="1421130" cy="259715"/>
          </a:xfrm>
          <a:custGeom>
            <a:avLst/>
            <a:gdLst/>
            <a:ahLst/>
            <a:cxnLst/>
            <a:rect l="l" t="t" r="r" b="b"/>
            <a:pathLst>
              <a:path w="1421129" h="259714">
                <a:moveTo>
                  <a:pt x="1420736" y="0"/>
                </a:moveTo>
                <a:lnTo>
                  <a:pt x="302869" y="0"/>
                </a:lnTo>
                <a:lnTo>
                  <a:pt x="0" y="259194"/>
                </a:lnTo>
                <a:lnTo>
                  <a:pt x="1420736" y="259194"/>
                </a:lnTo>
                <a:lnTo>
                  <a:pt x="1420736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959462" y="4018775"/>
            <a:ext cx="923290" cy="33845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75"/>
              </a:spcBef>
            </a:pPr>
            <a:r>
              <a:rPr sz="900" spc="-10" dirty="0">
                <a:solidFill>
                  <a:srgbClr val="FFFFFF"/>
                </a:solidFill>
                <a:latin typeface="ＭＳ ゴシック"/>
                <a:cs typeface="ＭＳ ゴシック"/>
              </a:rPr>
              <a:t>評</a:t>
            </a:r>
            <a:r>
              <a:rPr sz="900" spc="-20" dirty="0">
                <a:solidFill>
                  <a:srgbClr val="FFFFFF"/>
                </a:solidFill>
                <a:latin typeface="ＭＳ ゴシック"/>
                <a:cs typeface="ＭＳ ゴシック"/>
              </a:rPr>
              <a:t>価</a:t>
            </a:r>
            <a:r>
              <a:rPr sz="900" spc="-25" dirty="0">
                <a:solidFill>
                  <a:srgbClr val="FFFFFF"/>
                </a:solidFill>
                <a:latin typeface="ＭＳ ゴシック"/>
                <a:cs typeface="ＭＳ ゴシック"/>
              </a:rPr>
              <a:t>入</a:t>
            </a:r>
            <a:r>
              <a:rPr sz="900" spc="-65" dirty="0">
                <a:solidFill>
                  <a:srgbClr val="FFFFFF"/>
                </a:solidFill>
                <a:latin typeface="ＭＳ ゴシック"/>
                <a:cs typeface="ＭＳ ゴシック"/>
              </a:rPr>
              <a:t>力</a:t>
            </a:r>
            <a:r>
              <a:rPr sz="900" spc="-140" dirty="0">
                <a:solidFill>
                  <a:srgbClr val="FFFFFF"/>
                </a:solidFill>
                <a:latin typeface="ＭＳ ゴシック"/>
                <a:cs typeface="ＭＳ ゴシック"/>
              </a:rPr>
              <a:t>エ</a:t>
            </a:r>
            <a:r>
              <a:rPr sz="900" spc="-105" dirty="0">
                <a:solidFill>
                  <a:srgbClr val="FFFFFF"/>
                </a:solidFill>
                <a:latin typeface="ＭＳ ゴシック"/>
                <a:cs typeface="ＭＳ ゴシック"/>
              </a:rPr>
              <a:t>リ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ア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60509" y="2263181"/>
            <a:ext cx="119303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FFFFFF"/>
                </a:solidFill>
                <a:latin typeface="ＭＳ ゴシック"/>
                <a:cs typeface="ＭＳ ゴシック"/>
              </a:rPr>
              <a:t>研</a:t>
            </a:r>
            <a:r>
              <a:rPr sz="900" spc="-15" dirty="0">
                <a:solidFill>
                  <a:srgbClr val="FFFFFF"/>
                </a:solidFill>
                <a:latin typeface="ＭＳ ゴシック"/>
                <a:cs typeface="ＭＳ ゴシック"/>
              </a:rPr>
              <a:t>修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医</a:t>
            </a:r>
            <a:r>
              <a:rPr sz="900" spc="-85" dirty="0">
                <a:solidFill>
                  <a:srgbClr val="FFFFFF"/>
                </a:solidFill>
                <a:latin typeface="ＭＳ ゴシック"/>
                <a:cs typeface="ＭＳ ゴシック"/>
              </a:rPr>
              <a:t>絞り</a:t>
            </a:r>
            <a:r>
              <a:rPr sz="900" spc="-5" dirty="0">
                <a:solidFill>
                  <a:srgbClr val="FFFFFF"/>
                </a:solidFill>
                <a:latin typeface="ＭＳ ゴシック"/>
                <a:cs typeface="ＭＳ ゴシック"/>
              </a:rPr>
              <a:t>込</a:t>
            </a:r>
            <a:r>
              <a:rPr sz="900" spc="-35" dirty="0">
                <a:solidFill>
                  <a:srgbClr val="FFFFFF"/>
                </a:solidFill>
                <a:latin typeface="ＭＳ ゴシック"/>
                <a:cs typeface="ＭＳ ゴシック"/>
              </a:rPr>
              <a:t>み</a:t>
            </a:r>
            <a:r>
              <a:rPr sz="900" spc="-140" dirty="0">
                <a:solidFill>
                  <a:srgbClr val="FFFFFF"/>
                </a:solidFill>
                <a:latin typeface="ＭＳ ゴシック"/>
                <a:cs typeface="ＭＳ ゴシック"/>
              </a:rPr>
              <a:t>エ</a:t>
            </a:r>
            <a:r>
              <a:rPr sz="900" spc="-105" dirty="0">
                <a:solidFill>
                  <a:srgbClr val="FFFFFF"/>
                </a:solidFill>
                <a:latin typeface="ＭＳ ゴシック"/>
                <a:cs typeface="ＭＳ ゴシック"/>
              </a:rPr>
              <a:t>リ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ア</a:t>
            </a:r>
            <a:endParaRPr sz="900" dirty="0">
              <a:latin typeface="ＭＳ ゴシック"/>
              <a:cs typeface="ＭＳ ゴシック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358002" y="3384004"/>
            <a:ext cx="1178560" cy="259715"/>
          </a:xfrm>
          <a:custGeom>
            <a:avLst/>
            <a:gdLst/>
            <a:ahLst/>
            <a:cxnLst/>
            <a:rect l="l" t="t" r="r" b="b"/>
            <a:pathLst>
              <a:path w="1178560" h="259714">
                <a:moveTo>
                  <a:pt x="1178102" y="0"/>
                </a:moveTo>
                <a:lnTo>
                  <a:pt x="251142" y="0"/>
                </a:lnTo>
                <a:lnTo>
                  <a:pt x="0" y="259194"/>
                </a:lnTo>
                <a:lnTo>
                  <a:pt x="1178102" y="259194"/>
                </a:lnTo>
                <a:lnTo>
                  <a:pt x="1178102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809207" y="3423281"/>
            <a:ext cx="72735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FFFFFF"/>
                </a:solidFill>
                <a:latin typeface="ＭＳ ゴシック"/>
                <a:cs typeface="ＭＳ ゴシック"/>
              </a:rPr>
              <a:t>研</a:t>
            </a:r>
            <a:r>
              <a:rPr sz="900" spc="-15" dirty="0">
                <a:solidFill>
                  <a:srgbClr val="FFFFFF"/>
                </a:solidFill>
                <a:latin typeface="ＭＳ ゴシック"/>
                <a:cs typeface="ＭＳ ゴシック"/>
              </a:rPr>
              <a:t>修</a:t>
            </a:r>
            <a:r>
              <a:rPr sz="900" spc="-30" dirty="0">
                <a:solidFill>
                  <a:srgbClr val="FFFFFF"/>
                </a:solidFill>
                <a:latin typeface="ＭＳ ゴシック"/>
                <a:cs typeface="ＭＳ ゴシック"/>
              </a:rPr>
              <a:t>医</a:t>
            </a:r>
            <a:r>
              <a:rPr sz="900" spc="-40" dirty="0">
                <a:solidFill>
                  <a:srgbClr val="FFFFFF"/>
                </a:solidFill>
                <a:latin typeface="ＭＳ ゴシック"/>
                <a:cs typeface="ＭＳ ゴシック"/>
              </a:rPr>
              <a:t>一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覧</a:t>
            </a:r>
            <a:endParaRPr sz="900" dirty="0">
              <a:latin typeface="ＭＳ ゴシック"/>
              <a:cs typeface="ＭＳ ゴシック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463903" y="1908003"/>
            <a:ext cx="1361849" cy="230504"/>
            <a:chOff x="5463903" y="1908003"/>
            <a:chExt cx="1361849" cy="230504"/>
          </a:xfrm>
        </p:grpSpPr>
        <p:sp>
          <p:nvSpPr>
            <p:cNvPr id="41" name="object 41"/>
            <p:cNvSpPr/>
            <p:nvPr/>
          </p:nvSpPr>
          <p:spPr>
            <a:xfrm>
              <a:off x="5463903" y="1979103"/>
              <a:ext cx="490220" cy="155575"/>
            </a:xfrm>
            <a:custGeom>
              <a:avLst/>
              <a:gdLst/>
              <a:ahLst/>
              <a:cxnLst/>
              <a:rect l="l" t="t" r="r" b="b"/>
              <a:pathLst>
                <a:path w="490220" h="155575">
                  <a:moveTo>
                    <a:pt x="77622" y="0"/>
                  </a:moveTo>
                  <a:lnTo>
                    <a:pt x="47405" y="6100"/>
                  </a:lnTo>
                  <a:lnTo>
                    <a:pt x="22733" y="22737"/>
                  </a:lnTo>
                  <a:lnTo>
                    <a:pt x="6099" y="47411"/>
                  </a:lnTo>
                  <a:lnTo>
                    <a:pt x="0" y="77622"/>
                  </a:lnTo>
                  <a:lnTo>
                    <a:pt x="6099" y="107838"/>
                  </a:lnTo>
                  <a:lnTo>
                    <a:pt x="22733" y="132511"/>
                  </a:lnTo>
                  <a:lnTo>
                    <a:pt x="47405" y="149145"/>
                  </a:lnTo>
                  <a:lnTo>
                    <a:pt x="77622" y="155244"/>
                  </a:lnTo>
                  <a:lnTo>
                    <a:pt x="412419" y="155244"/>
                  </a:lnTo>
                  <a:lnTo>
                    <a:pt x="442636" y="149145"/>
                  </a:lnTo>
                  <a:lnTo>
                    <a:pt x="467309" y="132511"/>
                  </a:lnTo>
                  <a:lnTo>
                    <a:pt x="483943" y="107838"/>
                  </a:lnTo>
                  <a:lnTo>
                    <a:pt x="490042" y="77622"/>
                  </a:lnTo>
                  <a:lnTo>
                    <a:pt x="483943" y="47411"/>
                  </a:lnTo>
                  <a:lnTo>
                    <a:pt x="467309" y="22737"/>
                  </a:lnTo>
                  <a:lnTo>
                    <a:pt x="442636" y="6100"/>
                  </a:lnTo>
                  <a:lnTo>
                    <a:pt x="412419" y="0"/>
                  </a:lnTo>
                  <a:lnTo>
                    <a:pt x="77622" y="0"/>
                  </a:lnTo>
                  <a:close/>
                </a:path>
              </a:pathLst>
            </a:custGeom>
            <a:ln w="12598">
              <a:solidFill>
                <a:srgbClr val="0061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903097" y="1908003"/>
              <a:ext cx="922655" cy="230504"/>
            </a:xfrm>
            <a:custGeom>
              <a:avLst/>
              <a:gdLst/>
              <a:ahLst/>
              <a:cxnLst/>
              <a:rect l="l" t="t" r="r" b="b"/>
              <a:pathLst>
                <a:path w="922654" h="230505">
                  <a:moveTo>
                    <a:pt x="922502" y="0"/>
                  </a:moveTo>
                  <a:lnTo>
                    <a:pt x="196659" y="0"/>
                  </a:lnTo>
                  <a:lnTo>
                    <a:pt x="0" y="230403"/>
                  </a:lnTo>
                  <a:lnTo>
                    <a:pt x="922502" y="230403"/>
                  </a:lnTo>
                  <a:lnTo>
                    <a:pt x="922502" y="0"/>
                  </a:lnTo>
                  <a:close/>
                </a:path>
              </a:pathLst>
            </a:custGeom>
            <a:solidFill>
              <a:srgbClr val="0061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016472" y="1886229"/>
            <a:ext cx="873760" cy="31178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07645">
              <a:lnSpc>
                <a:spcPct val="100000"/>
              </a:lnSpc>
              <a:spcBef>
                <a:spcPts val="440"/>
              </a:spcBef>
            </a:pPr>
            <a:r>
              <a:rPr sz="900" spc="-15" dirty="0">
                <a:solidFill>
                  <a:srgbClr val="FFFFFF"/>
                </a:solidFill>
                <a:latin typeface="ＭＳ ゴシック"/>
                <a:cs typeface="ＭＳ ゴシック"/>
              </a:rPr>
              <a:t>保</a:t>
            </a:r>
            <a:r>
              <a:rPr sz="900" spc="-45" dirty="0">
                <a:solidFill>
                  <a:srgbClr val="FFFFFF"/>
                </a:solidFill>
                <a:latin typeface="ＭＳ ゴシック"/>
                <a:cs typeface="ＭＳ ゴシック"/>
              </a:rPr>
              <a:t>存</a:t>
            </a:r>
            <a:r>
              <a:rPr sz="900" spc="-90" dirty="0">
                <a:solidFill>
                  <a:srgbClr val="FFFFFF"/>
                </a:solidFill>
                <a:latin typeface="ＭＳ ゴシック"/>
                <a:cs typeface="ＭＳ ゴシック"/>
              </a:rPr>
              <a:t>ボ</a:t>
            </a:r>
            <a:r>
              <a:rPr sz="900" spc="-125" dirty="0">
                <a:solidFill>
                  <a:srgbClr val="FFFFFF"/>
                </a:solidFill>
                <a:latin typeface="ＭＳ ゴシック"/>
                <a:cs typeface="ＭＳ ゴシック"/>
              </a:rPr>
              <a:t>タ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ン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45" name="object 45"/>
          <p:cNvSpPr txBox="1"/>
          <p:nvPr/>
        </p:nvSpPr>
        <p:spPr>
          <a:xfrm>
            <a:off x="734402" y="837006"/>
            <a:ext cx="6091555" cy="429895"/>
          </a:xfrm>
          <a:prstGeom prst="rect">
            <a:avLst/>
          </a:prstGeom>
          <a:solidFill>
            <a:srgbClr val="46976D"/>
          </a:solidFill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2200" spc="50" dirty="0">
                <a:solidFill>
                  <a:srgbClr val="FFFFFF"/>
                </a:solidFill>
                <a:latin typeface="HGPｺﾞｼｯｸE"/>
                <a:cs typeface="HGPｺﾞｼｯｸE"/>
              </a:rPr>
              <a:t>基</a:t>
            </a:r>
            <a:r>
              <a:rPr sz="2200" spc="-25" dirty="0">
                <a:solidFill>
                  <a:srgbClr val="FFFFFF"/>
                </a:solidFill>
                <a:latin typeface="HGPｺﾞｼｯｸE"/>
                <a:cs typeface="HGPｺﾞｼｯｸE"/>
              </a:rPr>
              <a:t>本</a:t>
            </a:r>
            <a:r>
              <a:rPr sz="2200" spc="20" dirty="0">
                <a:solidFill>
                  <a:srgbClr val="FFFFFF"/>
                </a:solidFill>
                <a:latin typeface="HGPｺﾞｼｯｸE"/>
                <a:cs typeface="HGPｺﾞｼｯｸE"/>
              </a:rPr>
              <a:t>的</a:t>
            </a:r>
            <a:r>
              <a:rPr sz="2200" spc="-10" dirty="0">
                <a:solidFill>
                  <a:srgbClr val="FFFFFF"/>
                </a:solidFill>
                <a:latin typeface="HGPｺﾞｼｯｸE"/>
                <a:cs typeface="HGPｺﾞｼｯｸE"/>
              </a:rPr>
              <a:t>臨</a:t>
            </a:r>
            <a:r>
              <a:rPr sz="2200" spc="-85" dirty="0">
                <a:solidFill>
                  <a:srgbClr val="FFFFFF"/>
                </a:solidFill>
                <a:latin typeface="HGPｺﾞｼｯｸE"/>
                <a:cs typeface="HGPｺﾞｼｯｸE"/>
              </a:rPr>
              <a:t>床</a:t>
            </a:r>
            <a:r>
              <a:rPr sz="2200" spc="5" dirty="0">
                <a:solidFill>
                  <a:srgbClr val="FFFFFF"/>
                </a:solidFill>
                <a:latin typeface="HGPｺﾞｼｯｸE"/>
                <a:cs typeface="HGPｺﾞｼｯｸE"/>
              </a:rPr>
              <a:t>手</a:t>
            </a:r>
            <a:r>
              <a:rPr sz="2200" spc="-95" dirty="0">
                <a:solidFill>
                  <a:srgbClr val="FFFFFF"/>
                </a:solidFill>
                <a:latin typeface="HGPｺﾞｼｯｸE"/>
                <a:cs typeface="HGPｺﾞｼｯｸE"/>
              </a:rPr>
              <a:t>技</a:t>
            </a:r>
            <a:r>
              <a:rPr sz="2200" spc="5" dirty="0">
                <a:solidFill>
                  <a:srgbClr val="FFFFFF"/>
                </a:solidFill>
                <a:latin typeface="HGPｺﾞｼｯｸE"/>
                <a:cs typeface="HGPｺﾞｼｯｸE"/>
              </a:rPr>
              <a:t>の</a:t>
            </a:r>
            <a:r>
              <a:rPr sz="2200" spc="10" dirty="0">
                <a:solidFill>
                  <a:srgbClr val="FFFFFF"/>
                </a:solidFill>
                <a:latin typeface="HGPｺﾞｼｯｸE"/>
                <a:cs typeface="HGPｺﾞｼｯｸE"/>
              </a:rPr>
              <a:t>登</a:t>
            </a:r>
            <a:r>
              <a:rPr sz="2200" spc="20" dirty="0">
                <a:solidFill>
                  <a:srgbClr val="FFFFFF"/>
                </a:solidFill>
                <a:latin typeface="HGPｺﾞｼｯｸE"/>
                <a:cs typeface="HGPｺﾞｼｯｸE"/>
              </a:rPr>
              <a:t>録</a:t>
            </a:r>
            <a:r>
              <a:rPr sz="2200" spc="-155" dirty="0">
                <a:solidFill>
                  <a:srgbClr val="FFFFFF"/>
                </a:solidFill>
                <a:latin typeface="HGPｺﾞｼｯｸE"/>
                <a:cs typeface="HGPｺﾞｼｯｸE"/>
              </a:rPr>
              <a:t>／</a:t>
            </a:r>
            <a:r>
              <a:rPr sz="2200" spc="-40" dirty="0">
                <a:solidFill>
                  <a:srgbClr val="FFFFFF"/>
                </a:solidFill>
                <a:latin typeface="HGPｺﾞｼｯｸE"/>
                <a:cs typeface="HGPｺﾞｼｯｸE"/>
              </a:rPr>
              <a:t>参</a:t>
            </a:r>
            <a:r>
              <a:rPr sz="2200" spc="-5" dirty="0">
                <a:solidFill>
                  <a:srgbClr val="FFFFFF"/>
                </a:solidFill>
                <a:latin typeface="HGPｺﾞｼｯｸE"/>
                <a:cs typeface="HGPｺﾞｼｯｸE"/>
              </a:rPr>
              <a:t>照</a:t>
            </a:r>
            <a:endParaRPr sz="2200">
              <a:latin typeface="HGPｺﾞｼｯｸE"/>
              <a:cs typeface="HGPｺﾞｼｯｸ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34402" y="651599"/>
            <a:ext cx="6091555" cy="185420"/>
          </a:xfrm>
          <a:prstGeom prst="rect">
            <a:avLst/>
          </a:prstGeom>
          <a:solidFill>
            <a:srgbClr val="FFFFFF">
              <a:alpha val="29998"/>
            </a:srgbClr>
          </a:solidFill>
        </p:spPr>
        <p:txBody>
          <a:bodyPr vert="horz" wrap="square" lIns="0" tIns="82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000" spc="-3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〈</a:t>
            </a:r>
            <a:r>
              <a:rPr sz="1000" spc="1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研</a:t>
            </a:r>
            <a:r>
              <a:rPr sz="1000" spc="-1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修</a:t>
            </a:r>
            <a:r>
              <a:rPr sz="1000" spc="-3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医</a:t>
            </a:r>
            <a:r>
              <a:rPr sz="1000" spc="-3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の</a:t>
            </a:r>
            <a:r>
              <a:rPr sz="1000" spc="-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評</a:t>
            </a:r>
            <a:r>
              <a:rPr sz="1000" spc="-1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価</a:t>
            </a:r>
            <a:r>
              <a:rPr sz="1000" spc="-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〉</a:t>
            </a:r>
            <a:endParaRPr sz="1000">
              <a:latin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4402" y="651599"/>
            <a:ext cx="6091555" cy="615315"/>
          </a:xfrm>
          <a:custGeom>
            <a:avLst/>
            <a:gdLst/>
            <a:ahLst/>
            <a:cxnLst/>
            <a:rect l="l" t="t" r="r" b="b"/>
            <a:pathLst>
              <a:path w="6091555" h="615315">
                <a:moveTo>
                  <a:pt x="6091199" y="0"/>
                </a:moveTo>
                <a:lnTo>
                  <a:pt x="0" y="0"/>
                </a:lnTo>
                <a:lnTo>
                  <a:pt x="0" y="614705"/>
                </a:lnTo>
                <a:lnTo>
                  <a:pt x="6091199" y="614705"/>
                </a:lnTo>
                <a:lnTo>
                  <a:pt x="6091199" y="0"/>
                </a:lnTo>
                <a:close/>
              </a:path>
            </a:pathLst>
          </a:custGeom>
          <a:solidFill>
            <a:srgbClr val="469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79999" y="1773003"/>
            <a:ext cx="2155697" cy="4009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34402" y="1776496"/>
            <a:ext cx="2810903" cy="1844830"/>
            <a:chOff x="734402" y="1776496"/>
            <a:chExt cx="2810903" cy="1844830"/>
          </a:xfrm>
        </p:grpSpPr>
        <p:sp>
          <p:nvSpPr>
            <p:cNvPr id="5" name="object 5"/>
            <p:cNvSpPr/>
            <p:nvPr/>
          </p:nvSpPr>
          <p:spPr>
            <a:xfrm>
              <a:off x="734402" y="1776496"/>
              <a:ext cx="2113356" cy="18448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9499" y="1799103"/>
              <a:ext cx="2035810" cy="805180"/>
            </a:xfrm>
            <a:custGeom>
              <a:avLst/>
              <a:gdLst/>
              <a:ahLst/>
              <a:cxnLst/>
              <a:rect l="l" t="t" r="r" b="b"/>
              <a:pathLst>
                <a:path w="2035810" h="805180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696595"/>
                  </a:lnTo>
                  <a:lnTo>
                    <a:pt x="8486" y="738635"/>
                  </a:lnTo>
                  <a:lnTo>
                    <a:pt x="31630" y="772964"/>
                  </a:lnTo>
                  <a:lnTo>
                    <a:pt x="65960" y="796109"/>
                  </a:lnTo>
                  <a:lnTo>
                    <a:pt x="108000" y="804595"/>
                  </a:lnTo>
                  <a:lnTo>
                    <a:pt x="1927796" y="804595"/>
                  </a:lnTo>
                  <a:lnTo>
                    <a:pt x="1969837" y="796109"/>
                  </a:lnTo>
                  <a:lnTo>
                    <a:pt x="2004166" y="772964"/>
                  </a:lnTo>
                  <a:lnTo>
                    <a:pt x="2027310" y="738635"/>
                  </a:lnTo>
                  <a:lnTo>
                    <a:pt x="2035797" y="696595"/>
                  </a:lnTo>
                  <a:lnTo>
                    <a:pt x="2035797" y="108000"/>
                  </a:lnTo>
                  <a:lnTo>
                    <a:pt x="2027310" y="65960"/>
                  </a:lnTo>
                  <a:lnTo>
                    <a:pt x="2004166" y="31630"/>
                  </a:lnTo>
                  <a:lnTo>
                    <a:pt x="1969837" y="8486"/>
                  </a:lnTo>
                  <a:lnTo>
                    <a:pt x="1927796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DA2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9499" y="2857503"/>
              <a:ext cx="2035810" cy="682625"/>
            </a:xfrm>
            <a:custGeom>
              <a:avLst/>
              <a:gdLst/>
              <a:ahLst/>
              <a:cxnLst/>
              <a:rect l="l" t="t" r="r" b="b"/>
              <a:pathLst>
                <a:path w="2035810" h="682625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574205"/>
                  </a:lnTo>
                  <a:lnTo>
                    <a:pt x="8486" y="616238"/>
                  </a:lnTo>
                  <a:lnTo>
                    <a:pt x="31630" y="650563"/>
                  </a:lnTo>
                  <a:lnTo>
                    <a:pt x="65960" y="673706"/>
                  </a:lnTo>
                  <a:lnTo>
                    <a:pt x="108000" y="682193"/>
                  </a:lnTo>
                  <a:lnTo>
                    <a:pt x="1927796" y="682193"/>
                  </a:lnTo>
                  <a:lnTo>
                    <a:pt x="1969837" y="673706"/>
                  </a:lnTo>
                  <a:lnTo>
                    <a:pt x="2004166" y="650563"/>
                  </a:lnTo>
                  <a:lnTo>
                    <a:pt x="2027310" y="616238"/>
                  </a:lnTo>
                  <a:lnTo>
                    <a:pt x="2035797" y="574205"/>
                  </a:lnTo>
                  <a:lnTo>
                    <a:pt x="2035797" y="108000"/>
                  </a:lnTo>
                  <a:lnTo>
                    <a:pt x="2027310" y="65960"/>
                  </a:lnTo>
                  <a:lnTo>
                    <a:pt x="2004166" y="31630"/>
                  </a:lnTo>
                  <a:lnTo>
                    <a:pt x="1969837" y="8486"/>
                  </a:lnTo>
                  <a:lnTo>
                    <a:pt x="1927796" y="0"/>
                  </a:lnTo>
                  <a:lnTo>
                    <a:pt x="108000" y="0"/>
                  </a:lnTo>
                  <a:close/>
                </a:path>
              </a:pathLst>
            </a:custGeom>
            <a:ln w="12598">
              <a:solidFill>
                <a:srgbClr val="DA2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99715" y="1861202"/>
              <a:ext cx="1545590" cy="259715"/>
            </a:xfrm>
            <a:custGeom>
              <a:avLst/>
              <a:gdLst/>
              <a:ahLst/>
              <a:cxnLst/>
              <a:rect l="l" t="t" r="r" b="b"/>
              <a:pathLst>
                <a:path w="1545589" h="259714">
                  <a:moveTo>
                    <a:pt x="1545386" y="0"/>
                  </a:moveTo>
                  <a:lnTo>
                    <a:pt x="329438" y="0"/>
                  </a:lnTo>
                  <a:lnTo>
                    <a:pt x="0" y="259194"/>
                  </a:lnTo>
                  <a:lnTo>
                    <a:pt x="1545386" y="259194"/>
                  </a:lnTo>
                  <a:lnTo>
                    <a:pt x="1545386" y="0"/>
                  </a:lnTo>
                  <a:close/>
                </a:path>
              </a:pathLst>
            </a:custGeom>
            <a:solidFill>
              <a:srgbClr val="DA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21700" y="6042659"/>
            <a:ext cx="6485550" cy="2436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100"/>
              </a:spcBef>
            </a:pP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履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歴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110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</a:pPr>
            <a:endParaRPr sz="1000" dirty="0">
              <a:latin typeface="ＭＳ ゴシック"/>
              <a:cs typeface="ＭＳ ゴシック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 dirty="0">
              <a:latin typeface="ＭＳ ゴシック"/>
              <a:cs typeface="ＭＳ ゴシック"/>
            </a:endParaRPr>
          </a:p>
          <a:p>
            <a:pPr marL="12700">
              <a:lnSpc>
                <a:spcPct val="100000"/>
              </a:lnSpc>
            </a:pPr>
            <a:r>
              <a:rPr sz="1000" spc="-40" dirty="0">
                <a:solidFill>
                  <a:srgbClr val="46976D"/>
                </a:solidFill>
                <a:latin typeface="ＭＳ ゴシック"/>
                <a:cs typeface="ＭＳ ゴシック"/>
              </a:rPr>
              <a:t>■</a:t>
            </a:r>
            <a:r>
              <a:rPr sz="1000" spc="5" dirty="0">
                <a:solidFill>
                  <a:srgbClr val="46976D"/>
                </a:solidFill>
                <a:latin typeface="ＭＳ ゴシック"/>
                <a:cs typeface="ＭＳ ゴシック"/>
              </a:rPr>
              <a:t>研</a:t>
            </a:r>
            <a:r>
              <a:rPr sz="1000" spc="-30" dirty="0">
                <a:solidFill>
                  <a:srgbClr val="46976D"/>
                </a:solidFill>
                <a:latin typeface="ＭＳ ゴシック"/>
                <a:cs typeface="ＭＳ ゴシック"/>
              </a:rPr>
              <a:t>修</a:t>
            </a:r>
            <a:r>
              <a:rPr sz="1000" dirty="0">
                <a:solidFill>
                  <a:srgbClr val="46976D"/>
                </a:solidFill>
                <a:latin typeface="ＭＳ ゴシック"/>
                <a:cs typeface="ＭＳ ゴシック"/>
              </a:rPr>
              <a:t>履</a:t>
            </a:r>
            <a:r>
              <a:rPr sz="1000" spc="-20" dirty="0">
                <a:solidFill>
                  <a:srgbClr val="46976D"/>
                </a:solidFill>
                <a:latin typeface="ＭＳ ゴシック"/>
                <a:cs typeface="ＭＳ ゴシック"/>
              </a:rPr>
              <a:t>歴</a:t>
            </a:r>
            <a:r>
              <a:rPr sz="1000" spc="-15" dirty="0">
                <a:solidFill>
                  <a:srgbClr val="46976D"/>
                </a:solidFill>
                <a:latin typeface="ＭＳ ゴシック"/>
                <a:cs typeface="ＭＳ ゴシック"/>
              </a:rPr>
              <a:t>の</a:t>
            </a:r>
            <a:r>
              <a:rPr sz="1000" spc="-10" dirty="0">
                <a:solidFill>
                  <a:srgbClr val="46976D"/>
                </a:solidFill>
                <a:latin typeface="ＭＳ ゴシック"/>
                <a:cs typeface="ＭＳ ゴシック"/>
              </a:rPr>
              <a:t>確</a:t>
            </a:r>
            <a:r>
              <a:rPr sz="1000" dirty="0">
                <a:solidFill>
                  <a:srgbClr val="46976D"/>
                </a:solidFill>
                <a:latin typeface="ＭＳ ゴシック"/>
                <a:cs typeface="ＭＳ ゴシック"/>
              </a:rPr>
              <a:t>認</a:t>
            </a:r>
            <a:endParaRPr sz="1000" dirty="0">
              <a:latin typeface="ＭＳ ゴシック"/>
              <a:cs typeface="ＭＳ ゴシック"/>
            </a:endParaRPr>
          </a:p>
          <a:p>
            <a:pPr marL="131445" indent="-119380">
              <a:lnSpc>
                <a:spcPct val="100000"/>
              </a:lnSpc>
              <a:spcBef>
                <a:spcPts val="575"/>
              </a:spcBef>
              <a:buSzPct val="90000"/>
              <a:buAutoNum type="arabicPeriod"/>
              <a:tabLst>
                <a:tab pos="132080" algn="l"/>
              </a:tabLst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26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spc="245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8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プ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ロ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グ</a:t>
            </a:r>
            <a:r>
              <a:rPr sz="1000" spc="-114" dirty="0">
                <a:solidFill>
                  <a:srgbClr val="231F20"/>
                </a:solidFill>
                <a:latin typeface="ＭＳ ゴシック"/>
                <a:cs typeface="ＭＳ ゴシック"/>
              </a:rPr>
              <a:t>ラ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ム</a:t>
            </a:r>
            <a:r>
              <a:rPr sz="1000" spc="-120" dirty="0">
                <a:solidFill>
                  <a:srgbClr val="231F20"/>
                </a:solidFill>
                <a:latin typeface="ＭＳ ゴシック"/>
                <a:cs typeface="ＭＳ ゴシック"/>
              </a:rPr>
              <a:t>名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と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7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氏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名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示さ</a:t>
            </a:r>
            <a:r>
              <a:rPr sz="1000" spc="-140" dirty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 marR="5080" indent="635">
              <a:lnSpc>
                <a:spcPct val="148200"/>
              </a:lnSpc>
            </a:pP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示さ</a:t>
            </a:r>
            <a:r>
              <a:rPr sz="1000" spc="-1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多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場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合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-6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1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lang="ja-JP" altLang="en-US" sz="1000" spc="1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sz="1000" spc="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1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9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絞り</a:t>
            </a:r>
            <a:r>
              <a:rPr sz="1000" spc="-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込</a:t>
            </a:r>
            <a:r>
              <a:rPr sz="1000" spc="-4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み</a:t>
            </a:r>
            <a:r>
              <a:rPr sz="1000" spc="-15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エ</a:t>
            </a:r>
            <a:r>
              <a:rPr sz="1000" spc="-1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5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ア</a:t>
            </a:r>
            <a:r>
              <a:rPr sz="1000" spc="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氏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名</a:t>
            </a:r>
            <a:r>
              <a:rPr sz="1000" spc="-114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や</a:t>
            </a:r>
            <a:r>
              <a:rPr sz="1000" spc="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あ</a:t>
            </a:r>
            <a:r>
              <a:rPr sz="1000" spc="-1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-16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う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え</a:t>
            </a:r>
            <a:r>
              <a:rPr sz="1000" spc="-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お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順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9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絞り</a:t>
            </a:r>
            <a:r>
              <a:rPr sz="1000" spc="-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込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み</a:t>
            </a:r>
            <a:r>
              <a:rPr sz="1000" spc="-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6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lang="ja-JP" altLang="en-US" sz="100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　　</a:t>
            </a:r>
            <a:r>
              <a:rPr sz="1000" spc="-4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 marR="1132205" indent="-128270">
              <a:lnSpc>
                <a:spcPct val="148200"/>
              </a:lnSpc>
              <a:spcBef>
                <a:spcPts val="5"/>
              </a:spcBef>
              <a:buSzPct val="90000"/>
              <a:buAutoNum type="arabicPeriod" startAt="2"/>
              <a:tabLst>
                <a:tab pos="146685" algn="l"/>
              </a:tabLst>
            </a:pP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履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歴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110" dirty="0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95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45" dirty="0">
                <a:solidFill>
                  <a:srgbClr val="231F20"/>
                </a:solidFill>
                <a:latin typeface="ＭＳ ゴシック"/>
                <a:cs typeface="ＭＳ ゴシック"/>
              </a:rPr>
              <a:t>選</a:t>
            </a:r>
            <a:r>
              <a:rPr sz="1000" spc="-80" dirty="0">
                <a:solidFill>
                  <a:srgbClr val="231F20"/>
                </a:solidFill>
                <a:latin typeface="ＭＳ ゴシック"/>
                <a:cs typeface="ＭＳ ゴシック"/>
              </a:rPr>
              <a:t>び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右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側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に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あ</a:t>
            </a:r>
            <a:r>
              <a:rPr sz="1000" spc="-320" dirty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参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照</a:t>
            </a:r>
            <a:r>
              <a:rPr sz="1000" spc="10" dirty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ボ</a:t>
            </a:r>
            <a:r>
              <a:rPr sz="1000" spc="-145" dirty="0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55" dirty="0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70" dirty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90" dirty="0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215" dirty="0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-155" dirty="0">
                <a:solidFill>
                  <a:srgbClr val="231F20"/>
                </a:solidFill>
                <a:latin typeface="ＭＳ ゴシック"/>
                <a:cs typeface="ＭＳ ゴシック"/>
              </a:rPr>
              <a:t>く</a:t>
            </a:r>
            <a:r>
              <a:rPr sz="1000" spc="-105" dirty="0">
                <a:solidFill>
                  <a:srgbClr val="231F20"/>
                </a:solidFill>
                <a:latin typeface="ＭＳ ゴシック"/>
                <a:cs typeface="ＭＳ ゴシック"/>
              </a:rPr>
              <a:t>だ</a:t>
            </a:r>
            <a:r>
              <a:rPr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さ</a:t>
            </a:r>
            <a:r>
              <a:rPr sz="1000" spc="-65" dirty="0">
                <a:solidFill>
                  <a:srgbClr val="231F20"/>
                </a:solidFill>
                <a:latin typeface="ＭＳ ゴシック"/>
                <a:cs typeface="ＭＳ ゴシック"/>
              </a:rPr>
              <a:t>い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 </a:t>
            </a:r>
            <a:r>
              <a:rPr lang="ja-JP" altLang="en-US" sz="100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　</a:t>
            </a:r>
            <a:r>
              <a:rPr sz="1000" spc="-5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そ</a:t>
            </a:r>
            <a:r>
              <a:rPr sz="1000" spc="-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4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23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26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履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歴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認画</a:t>
            </a:r>
            <a:r>
              <a:rPr sz="1000" spc="245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8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表</a:t>
            </a:r>
            <a:r>
              <a:rPr sz="1000" spc="-85" dirty="0">
                <a:solidFill>
                  <a:srgbClr val="231F20"/>
                </a:solidFill>
                <a:latin typeface="ＭＳ ゴシック"/>
                <a:cs typeface="ＭＳ ゴシック"/>
              </a:rPr>
              <a:t>示さ</a:t>
            </a:r>
            <a:r>
              <a:rPr sz="1000" spc="-70" dirty="0">
                <a:solidFill>
                  <a:srgbClr val="231F20"/>
                </a:solidFill>
                <a:latin typeface="ＭＳ ゴシック"/>
                <a:cs typeface="ＭＳ ゴシック"/>
              </a:rPr>
              <a:t>れ</a:t>
            </a:r>
            <a:r>
              <a:rPr sz="1000" spc="-40" dirty="0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0335" marR="5080" indent="-128270">
              <a:lnSpc>
                <a:spcPct val="148200"/>
              </a:lnSpc>
              <a:buSzPct val="90000"/>
              <a:buAutoNum type="arabicPeriod" startAt="2"/>
              <a:tabLst>
                <a:tab pos="137795" algn="l"/>
              </a:tabLst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27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履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歴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認画</a:t>
            </a:r>
            <a:r>
              <a:rPr sz="1000" spc="245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345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-5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13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は</a:t>
            </a:r>
            <a:r>
              <a:rPr sz="1000" spc="-894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-10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lang="ja-JP" altLang="en-US" sz="1000" spc="-10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lang="ja-JP" altLang="en-US" sz="1000" spc="-10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修医</a:t>
            </a:r>
            <a:r>
              <a:rPr sz="100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情</a:t>
            </a:r>
            <a:r>
              <a:rPr sz="1000" spc="-1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報</a:t>
            </a:r>
            <a:r>
              <a:rPr sz="1000" spc="-69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lang="ja-JP" altLang="en-US"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sz="1000" spc="-6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主</a:t>
            </a:r>
            <a:r>
              <a:rPr sz="1000" spc="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8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10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ブ</a:t>
            </a:r>
            <a:r>
              <a:rPr sz="1000" spc="-13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ロ</a:t>
            </a:r>
            <a:r>
              <a:rPr sz="1000" spc="-10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8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69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lang="ja-JP" altLang="en-US"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sz="1000" spc="-4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外</a:t>
            </a:r>
            <a:r>
              <a:rPr sz="1000" spc="-1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来</a:t>
            </a:r>
            <a:r>
              <a:rPr sz="1000" spc="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3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履</a:t>
            </a:r>
            <a:r>
              <a:rPr sz="1000" spc="-1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歴</a:t>
            </a:r>
            <a:r>
              <a:rPr sz="1000" spc="-695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lang="ja-JP" altLang="en-US"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sz="1000" spc="-4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並</a:t>
            </a:r>
            <a:r>
              <a:rPr sz="1000" spc="-2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行</a:t>
            </a:r>
            <a:r>
              <a:rPr sz="1000" spc="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9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1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3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そ</a:t>
            </a:r>
            <a:r>
              <a:rPr sz="1000" spc="-19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7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て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sz="1000" spc="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8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10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ブ</a:t>
            </a:r>
            <a:r>
              <a:rPr sz="1000" spc="-13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ロ</a:t>
            </a:r>
            <a:r>
              <a:rPr sz="100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lang="ja-JP" altLang="en-US" sz="100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　　</a:t>
            </a:r>
            <a:r>
              <a:rPr sz="1000" spc="-8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2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毎</a:t>
            </a:r>
            <a:r>
              <a:rPr sz="1000" spc="-2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経</a:t>
            </a:r>
            <a:r>
              <a:rPr sz="1000" spc="-6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験</a:t>
            </a:r>
            <a:r>
              <a:rPr sz="1000" spc="-7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日</a:t>
            </a:r>
            <a:r>
              <a:rPr sz="1000" spc="-1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数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で</a:t>
            </a:r>
            <a:r>
              <a:rPr sz="1000" spc="-8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き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  <a:p>
            <a:pPr marL="147320" indent="-135255">
              <a:lnSpc>
                <a:spcPct val="100000"/>
              </a:lnSpc>
              <a:spcBef>
                <a:spcPts val="575"/>
              </a:spcBef>
              <a:buSzPct val="90000"/>
              <a:buAutoNum type="arabicPeriod" startAt="2"/>
              <a:tabLst>
                <a:tab pos="147955" algn="l"/>
              </a:tabLst>
            </a:pPr>
            <a:r>
              <a:rPr sz="1000" spc="-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認</a:t>
            </a:r>
            <a:r>
              <a:rPr sz="1000" spc="-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が</a:t>
            </a:r>
            <a:r>
              <a:rPr sz="1000" spc="-6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終</a:t>
            </a:r>
            <a:r>
              <a:rPr sz="1000" spc="-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わ</a:t>
            </a:r>
            <a:r>
              <a:rPr sz="1000" spc="-114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っ</a:t>
            </a:r>
            <a:r>
              <a:rPr sz="1000" spc="-12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た</a:t>
            </a:r>
            <a:r>
              <a:rPr sz="1000" spc="-8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ら</a:t>
            </a:r>
            <a:r>
              <a:rPr sz="1000" spc="-6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、</a:t>
            </a:r>
            <a:r>
              <a:rPr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「</a:t>
            </a:r>
            <a:r>
              <a:rPr lang="ja-JP" altLang="en-US" sz="1000" spc="10" dirty="0" smtClean="0">
                <a:solidFill>
                  <a:srgbClr val="231F20"/>
                </a:solidFill>
                <a:latin typeface="ＭＳ ゴシック"/>
                <a:cs typeface="ＭＳ ゴシック"/>
              </a:rPr>
              <a:t>　</a:t>
            </a:r>
            <a:r>
              <a:rPr sz="1000" spc="-55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戻</a:t>
            </a:r>
            <a:r>
              <a:rPr sz="1000" spc="-100" dirty="0" err="1" smtClean="0">
                <a:solidFill>
                  <a:srgbClr val="231F20"/>
                </a:solidFill>
                <a:latin typeface="ＭＳ ゴシック"/>
                <a:cs typeface="ＭＳ ゴシック"/>
              </a:rPr>
              <a:t>る</a:t>
            </a:r>
            <a:r>
              <a:rPr sz="1000" spc="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」</a:t>
            </a:r>
            <a:r>
              <a:rPr sz="1000" spc="-10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ボ</a:t>
            </a:r>
            <a:r>
              <a:rPr sz="1000" spc="-14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タ</a:t>
            </a:r>
            <a:r>
              <a:rPr sz="1000" spc="-8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ン</a:t>
            </a:r>
            <a:r>
              <a:rPr sz="1000" spc="-5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を</a:t>
            </a:r>
            <a:r>
              <a:rPr sz="1000" spc="-16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リ</a:t>
            </a:r>
            <a:r>
              <a:rPr sz="1000" spc="-10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ッ</a:t>
            </a:r>
            <a:r>
              <a:rPr sz="1000" spc="-17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ク</a:t>
            </a:r>
            <a:r>
              <a:rPr sz="1000" spc="-105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し</a:t>
            </a:r>
            <a:r>
              <a:rPr sz="1000" spc="-4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ま</a:t>
            </a:r>
            <a:r>
              <a:rPr sz="1000" spc="-210" dirty="0" err="1">
                <a:solidFill>
                  <a:srgbClr val="231F20"/>
                </a:solidFill>
                <a:latin typeface="ＭＳ ゴシック"/>
                <a:cs typeface="ＭＳ ゴシック"/>
              </a:rPr>
              <a:t>す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。</a:t>
            </a:r>
            <a:endParaRPr sz="1000" dirty="0">
              <a:latin typeface="ＭＳ ゴシック"/>
              <a:cs typeface="ＭＳ ゴシック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1700" y="1524522"/>
            <a:ext cx="11201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30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spc="-35" dirty="0">
                <a:solidFill>
                  <a:srgbClr val="231F20"/>
                </a:solidFill>
                <a:latin typeface="ＭＳ ゴシック"/>
                <a:cs typeface="ＭＳ ゴシック"/>
              </a:rPr>
              <a:t>医</a:t>
            </a:r>
            <a:r>
              <a:rPr sz="1000" spc="-50" dirty="0">
                <a:solidFill>
                  <a:srgbClr val="231F20"/>
                </a:solidFill>
                <a:latin typeface="ＭＳ ゴシック"/>
                <a:cs typeface="ＭＳ ゴシック"/>
              </a:rPr>
              <a:t>一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覧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画</a:t>
            </a:r>
            <a:r>
              <a:rPr sz="1000" spc="245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54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endParaRPr sz="1000">
              <a:latin typeface="ＭＳ ゴシック"/>
              <a:cs typeface="ＭＳ ゴシック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67292" y="1524522"/>
            <a:ext cx="13773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&lt;</a:t>
            </a:r>
            <a:r>
              <a:rPr sz="1000" spc="-300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r>
              <a:rPr sz="1000" spc="5" dirty="0">
                <a:solidFill>
                  <a:srgbClr val="231F20"/>
                </a:solidFill>
                <a:latin typeface="ＭＳ ゴシック"/>
                <a:cs typeface="ＭＳ ゴシック"/>
              </a:rPr>
              <a:t>研</a:t>
            </a:r>
            <a:r>
              <a:rPr sz="1000" spc="-30" dirty="0">
                <a:solidFill>
                  <a:srgbClr val="231F20"/>
                </a:solidFill>
                <a:latin typeface="ＭＳ ゴシック"/>
                <a:cs typeface="ＭＳ ゴシック"/>
              </a:rPr>
              <a:t>修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履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歴</a:t>
            </a:r>
            <a:r>
              <a:rPr sz="1000" spc="-15" dirty="0">
                <a:solidFill>
                  <a:srgbClr val="231F20"/>
                </a:solidFill>
                <a:latin typeface="ＭＳ ゴシック"/>
                <a:cs typeface="ＭＳ ゴシック"/>
              </a:rPr>
              <a:t>の</a:t>
            </a:r>
            <a:r>
              <a:rPr sz="1000" spc="-10" dirty="0">
                <a:solidFill>
                  <a:srgbClr val="231F20"/>
                </a:solidFill>
                <a:latin typeface="ＭＳ ゴシック"/>
                <a:cs typeface="ＭＳ ゴシック"/>
              </a:rPr>
              <a:t>確</a:t>
            </a:r>
            <a:r>
              <a:rPr sz="1000" spc="-20" dirty="0">
                <a:solidFill>
                  <a:srgbClr val="231F20"/>
                </a:solidFill>
                <a:latin typeface="ＭＳ ゴシック"/>
                <a:cs typeface="ＭＳ ゴシック"/>
              </a:rPr>
              <a:t>認画</a:t>
            </a:r>
            <a:r>
              <a:rPr sz="1000" spc="245" dirty="0">
                <a:solidFill>
                  <a:srgbClr val="231F20"/>
                </a:solidFill>
                <a:latin typeface="ＭＳ ゴシック"/>
                <a:cs typeface="ＭＳ ゴシック"/>
              </a:rPr>
              <a:t>面</a:t>
            </a:r>
            <a:r>
              <a:rPr sz="1000" dirty="0">
                <a:solidFill>
                  <a:srgbClr val="231F20"/>
                </a:solidFill>
                <a:latin typeface="ＭＳ ゴシック"/>
                <a:cs typeface="ＭＳ ゴシック"/>
              </a:rPr>
              <a:t>&gt;</a:t>
            </a:r>
            <a:r>
              <a:rPr sz="1000" spc="-254" dirty="0">
                <a:solidFill>
                  <a:srgbClr val="231F20"/>
                </a:solidFill>
                <a:latin typeface="ＭＳ ゴシック"/>
                <a:cs typeface="ＭＳ ゴシック"/>
              </a:rPr>
              <a:t> </a:t>
            </a:r>
            <a:endParaRPr sz="1000">
              <a:latin typeface="ＭＳ ゴシック"/>
              <a:cs typeface="ＭＳ ゴシック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84794" y="1839430"/>
            <a:ext cx="958850" cy="33845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87985">
              <a:lnSpc>
                <a:spcPct val="100000"/>
              </a:lnSpc>
              <a:spcBef>
                <a:spcPts val="650"/>
              </a:spcBef>
            </a:pPr>
            <a:r>
              <a:rPr sz="900" spc="10" dirty="0">
                <a:solidFill>
                  <a:srgbClr val="FFFFFF"/>
                </a:solidFill>
                <a:latin typeface="ＭＳ ゴシック"/>
                <a:cs typeface="ＭＳ ゴシック"/>
              </a:rPr>
              <a:t>研</a:t>
            </a:r>
            <a:r>
              <a:rPr sz="900" spc="-15" dirty="0">
                <a:solidFill>
                  <a:srgbClr val="FFFFFF"/>
                </a:solidFill>
                <a:latin typeface="ＭＳ ゴシック"/>
                <a:cs typeface="ＭＳ ゴシック"/>
              </a:rPr>
              <a:t>修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医</a:t>
            </a:r>
            <a:r>
              <a:rPr sz="900" spc="-85" dirty="0">
                <a:solidFill>
                  <a:srgbClr val="FFFFFF"/>
                </a:solidFill>
                <a:latin typeface="ＭＳ ゴシック"/>
                <a:cs typeface="ＭＳ ゴシック"/>
              </a:rPr>
              <a:t>絞り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67405" y="1839430"/>
            <a:ext cx="730250" cy="33845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650"/>
              </a:spcBef>
            </a:pPr>
            <a:r>
              <a:rPr sz="900" spc="-5" dirty="0">
                <a:solidFill>
                  <a:srgbClr val="FFFFFF"/>
                </a:solidFill>
                <a:latin typeface="ＭＳ ゴシック"/>
                <a:cs typeface="ＭＳ ゴシック"/>
              </a:rPr>
              <a:t>込</a:t>
            </a:r>
            <a:r>
              <a:rPr sz="900" spc="-35" dirty="0">
                <a:solidFill>
                  <a:srgbClr val="FFFFFF"/>
                </a:solidFill>
                <a:latin typeface="ＭＳ ゴシック"/>
                <a:cs typeface="ＭＳ ゴシック"/>
              </a:rPr>
              <a:t>み</a:t>
            </a:r>
            <a:r>
              <a:rPr sz="900" spc="-140" dirty="0">
                <a:solidFill>
                  <a:srgbClr val="FFFFFF"/>
                </a:solidFill>
                <a:latin typeface="ＭＳ ゴシック"/>
                <a:cs typeface="ＭＳ ゴシック"/>
              </a:rPr>
              <a:t>エ</a:t>
            </a:r>
            <a:r>
              <a:rPr sz="900" spc="-105" dirty="0">
                <a:solidFill>
                  <a:srgbClr val="FFFFFF"/>
                </a:solidFill>
                <a:latin typeface="ＭＳ ゴシック"/>
                <a:cs typeface="ＭＳ ゴシック"/>
              </a:rPr>
              <a:t>リ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ア</a:t>
            </a:r>
            <a:endParaRPr sz="900">
              <a:latin typeface="ＭＳ ゴシック"/>
              <a:cs typeface="ＭＳ ゴシック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58002" y="2710803"/>
            <a:ext cx="1178560" cy="259715"/>
          </a:xfrm>
          <a:custGeom>
            <a:avLst/>
            <a:gdLst/>
            <a:ahLst/>
            <a:cxnLst/>
            <a:rect l="l" t="t" r="r" b="b"/>
            <a:pathLst>
              <a:path w="1178560" h="259714">
                <a:moveTo>
                  <a:pt x="1178102" y="0"/>
                </a:moveTo>
                <a:lnTo>
                  <a:pt x="251142" y="0"/>
                </a:lnTo>
                <a:lnTo>
                  <a:pt x="0" y="259194"/>
                </a:lnTo>
                <a:lnTo>
                  <a:pt x="1178102" y="259194"/>
                </a:lnTo>
                <a:lnTo>
                  <a:pt x="1178102" y="0"/>
                </a:lnTo>
                <a:close/>
              </a:path>
            </a:pathLst>
          </a:custGeom>
          <a:solidFill>
            <a:srgbClr val="DA2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809207" y="2750080"/>
            <a:ext cx="78844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FFFFFF"/>
                </a:solidFill>
                <a:latin typeface="ＭＳ ゴシック"/>
                <a:cs typeface="ＭＳ ゴシック"/>
              </a:rPr>
              <a:t>研</a:t>
            </a:r>
            <a:r>
              <a:rPr sz="900" spc="-15" dirty="0">
                <a:solidFill>
                  <a:srgbClr val="FFFFFF"/>
                </a:solidFill>
                <a:latin typeface="ＭＳ ゴシック"/>
                <a:cs typeface="ＭＳ ゴシック"/>
              </a:rPr>
              <a:t>修</a:t>
            </a:r>
            <a:r>
              <a:rPr sz="900" spc="-30" dirty="0">
                <a:solidFill>
                  <a:srgbClr val="FFFFFF"/>
                </a:solidFill>
                <a:latin typeface="ＭＳ ゴシック"/>
                <a:cs typeface="ＭＳ ゴシック"/>
              </a:rPr>
              <a:t>医</a:t>
            </a:r>
            <a:r>
              <a:rPr sz="900" spc="-40" dirty="0">
                <a:solidFill>
                  <a:srgbClr val="FFFFFF"/>
                </a:solidFill>
                <a:latin typeface="ＭＳ ゴシック"/>
                <a:cs typeface="ＭＳ ゴシック"/>
              </a:rPr>
              <a:t>一</a:t>
            </a:r>
            <a:r>
              <a:rPr sz="900" dirty="0">
                <a:solidFill>
                  <a:srgbClr val="FFFFFF"/>
                </a:solidFill>
                <a:latin typeface="ＭＳ ゴシック"/>
                <a:cs typeface="ＭＳ ゴシック"/>
              </a:rPr>
              <a:t>覧</a:t>
            </a:r>
            <a:endParaRPr sz="900" dirty="0">
              <a:latin typeface="ＭＳ ゴシック"/>
              <a:cs typeface="ＭＳ ゴシック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734402" y="837006"/>
            <a:ext cx="6091555" cy="429895"/>
          </a:xfrm>
          <a:prstGeom prst="rect">
            <a:avLst/>
          </a:prstGeom>
          <a:solidFill>
            <a:srgbClr val="46976D"/>
          </a:solidFill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2200" spc="55" dirty="0">
                <a:solidFill>
                  <a:srgbClr val="FFFFFF"/>
                </a:solidFill>
                <a:latin typeface="HGPｺﾞｼｯｸE"/>
                <a:cs typeface="HGPｺﾞｼｯｸE"/>
              </a:rPr>
              <a:t>研</a:t>
            </a:r>
            <a:r>
              <a:rPr sz="2200" spc="-25" dirty="0">
                <a:solidFill>
                  <a:srgbClr val="FFFFFF"/>
                </a:solidFill>
                <a:latin typeface="HGPｺﾞｼｯｸE"/>
                <a:cs typeface="HGPｺﾞｼｯｸE"/>
              </a:rPr>
              <a:t>修</a:t>
            </a:r>
            <a:r>
              <a:rPr sz="2200" spc="45" dirty="0">
                <a:solidFill>
                  <a:srgbClr val="FFFFFF"/>
                </a:solidFill>
                <a:latin typeface="HGPｺﾞｼｯｸE"/>
                <a:cs typeface="HGPｺﾞｼｯｸE"/>
              </a:rPr>
              <a:t>履</a:t>
            </a:r>
            <a:r>
              <a:rPr sz="2200" spc="-10" dirty="0">
                <a:solidFill>
                  <a:srgbClr val="FFFFFF"/>
                </a:solidFill>
                <a:latin typeface="HGPｺﾞｼｯｸE"/>
                <a:cs typeface="HGPｺﾞｼｯｸE"/>
              </a:rPr>
              <a:t>歴</a:t>
            </a:r>
            <a:r>
              <a:rPr sz="2200" spc="5" dirty="0">
                <a:solidFill>
                  <a:srgbClr val="FFFFFF"/>
                </a:solidFill>
                <a:latin typeface="HGPｺﾞｼｯｸE"/>
                <a:cs typeface="HGPｺﾞｼｯｸE"/>
              </a:rPr>
              <a:t>の</a:t>
            </a:r>
            <a:r>
              <a:rPr sz="2200" spc="20" dirty="0">
                <a:solidFill>
                  <a:srgbClr val="FFFFFF"/>
                </a:solidFill>
                <a:latin typeface="HGPｺﾞｼｯｸE"/>
                <a:cs typeface="HGPｺﾞｼｯｸE"/>
              </a:rPr>
              <a:t>確</a:t>
            </a:r>
            <a:r>
              <a:rPr sz="2200" spc="-5" dirty="0">
                <a:solidFill>
                  <a:srgbClr val="FFFFFF"/>
                </a:solidFill>
                <a:latin typeface="HGPｺﾞｼｯｸE"/>
                <a:cs typeface="HGPｺﾞｼｯｸE"/>
              </a:rPr>
              <a:t>認</a:t>
            </a:r>
            <a:endParaRPr sz="2200">
              <a:latin typeface="HGPｺﾞｼｯｸE"/>
              <a:cs typeface="HGPｺﾞｼｯｸ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4402" y="651599"/>
            <a:ext cx="6091555" cy="185420"/>
          </a:xfrm>
          <a:prstGeom prst="rect">
            <a:avLst/>
          </a:prstGeom>
          <a:solidFill>
            <a:srgbClr val="FFFFFF">
              <a:alpha val="29998"/>
            </a:srgbClr>
          </a:solidFill>
        </p:spPr>
        <p:txBody>
          <a:bodyPr vert="horz" wrap="square" lIns="0" tIns="82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000" spc="-3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〈</a:t>
            </a:r>
            <a:r>
              <a:rPr sz="1000" spc="1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研</a:t>
            </a:r>
            <a:r>
              <a:rPr sz="1000" spc="-1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修記</a:t>
            </a:r>
            <a:r>
              <a:rPr sz="1000" spc="-2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録</a:t>
            </a:r>
            <a:r>
              <a:rPr sz="1000" spc="-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の</a:t>
            </a:r>
            <a:r>
              <a:rPr sz="1000" spc="-2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参</a:t>
            </a:r>
            <a:r>
              <a:rPr sz="1000" spc="-1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照</a:t>
            </a:r>
            <a:r>
              <a:rPr sz="1000" spc="-10" dirty="0">
                <a:solidFill>
                  <a:srgbClr val="FFFFFF"/>
                </a:solidFill>
                <a:latin typeface="ＭＳ Ｐゴシック"/>
                <a:cs typeface="ＭＳ Ｐゴシック"/>
              </a:rPr>
              <a:t>〉</a:t>
            </a:r>
            <a:endParaRPr sz="1000">
              <a:latin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1550</Words>
  <Application>Microsoft Office PowerPoint</Application>
  <PresentationFormat>ユーザー設定</PresentationFormat>
  <Paragraphs>338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7" baseType="lpstr">
      <vt:lpstr>HGPｺﾞｼｯｸE</vt:lpstr>
      <vt:lpstr>HGS明朝E</vt:lpstr>
      <vt:lpstr>HGｺﾞｼｯｸE</vt:lpstr>
      <vt:lpstr>ＭＳ Ｐゴシック</vt:lpstr>
      <vt:lpstr>ＭＳ ゴシック</vt:lpstr>
      <vt:lpstr>游ゴシック</vt:lpstr>
      <vt:lpstr>Arial</vt:lpstr>
      <vt:lpstr>Calibri</vt:lpstr>
      <vt:lpstr>Times New Roman</vt:lpstr>
      <vt:lpstr>Office Theme</vt:lpstr>
      <vt:lpstr>PowerPoint プレゼンテーション</vt:lpstr>
      <vt:lpstr>「指導医」メニューの操作方法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EPOC2 manu_adv 0326.indd</dc:title>
  <dc:creator>小口 絵理香</dc:creator>
  <cp:lastModifiedBy>寺下 雄也</cp:lastModifiedBy>
  <cp:revision>38</cp:revision>
  <dcterms:created xsi:type="dcterms:W3CDTF">2020-09-14T09:47:13Z</dcterms:created>
  <dcterms:modified xsi:type="dcterms:W3CDTF">2023-03-22T09:06:52Z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2020-03-30T00:00:00Z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2020-09-14T00:00:00Z</vt:filetime>
  </property>
</Properties>
</file>